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9" r:id="rId3"/>
    <p:sldId id="286" r:id="rId4"/>
    <p:sldId id="326" r:id="rId5"/>
    <p:sldId id="320" r:id="rId6"/>
    <p:sldId id="325" r:id="rId7"/>
    <p:sldId id="327" r:id="rId8"/>
    <p:sldId id="287" r:id="rId9"/>
    <p:sldId id="322" r:id="rId10"/>
    <p:sldId id="290" r:id="rId11"/>
    <p:sldId id="292" r:id="rId12"/>
    <p:sldId id="293" r:id="rId13"/>
    <p:sldId id="299" r:id="rId14"/>
    <p:sldId id="328" r:id="rId15"/>
    <p:sldId id="318"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1582" autoAdjust="0"/>
  </p:normalViewPr>
  <p:slideViewPr>
    <p:cSldViewPr snapToGrid="0">
      <p:cViewPr>
        <p:scale>
          <a:sx n="87" d="100"/>
          <a:sy n="87" d="100"/>
        </p:scale>
        <p:origin x="-437" y="1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2FFFB4-3FEF-49A1-87CB-BE18CA9A82D0}" type="datetimeFigureOut">
              <a:rPr lang="ru-RU" smtClean="0"/>
              <a:t>29.10.2021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769F60-8B54-467C-B3BE-9A1B44DF47FC}" type="slidenum">
              <a:rPr lang="ru-RU" smtClean="0"/>
              <a:t>‹#›</a:t>
            </a:fld>
            <a:endParaRPr lang="ru-RU"/>
          </a:p>
        </p:txBody>
      </p:sp>
    </p:spTree>
    <p:extLst>
      <p:ext uri="{BB962C8B-B14F-4D97-AF65-F5344CB8AC3E}">
        <p14:creationId xmlns:p14="http://schemas.microsoft.com/office/powerpoint/2010/main" val="1883634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2769F60-8B54-467C-B3BE-9A1B44DF47FC}" type="slidenum">
              <a:rPr lang="ru-RU" smtClean="0"/>
              <a:t>11</a:t>
            </a:fld>
            <a:endParaRPr lang="ru-RU"/>
          </a:p>
        </p:txBody>
      </p:sp>
    </p:spTree>
    <p:extLst>
      <p:ext uri="{BB962C8B-B14F-4D97-AF65-F5344CB8AC3E}">
        <p14:creationId xmlns:p14="http://schemas.microsoft.com/office/powerpoint/2010/main" val="1008794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458ED184-AF95-488A-8B08-8B69184304AD}" type="datetimeFigureOut">
              <a:rPr lang="ru-RU" smtClean="0"/>
              <a:t>29.10.2021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2886365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58ED184-AF95-488A-8B08-8B69184304AD}" type="datetimeFigureOut">
              <a:rPr lang="ru-RU" smtClean="0"/>
              <a:t>29.10.2021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3321823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58ED184-AF95-488A-8B08-8B69184304AD}" type="datetimeFigureOut">
              <a:rPr lang="ru-RU" smtClean="0"/>
              <a:t>29.10.2021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2077497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458ED184-AF95-488A-8B08-8B69184304AD}" type="datetimeFigureOut">
              <a:rPr lang="ru-RU" smtClean="0"/>
              <a:t>29.10.2021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1822619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58ED184-AF95-488A-8B08-8B69184304AD}" type="datetimeFigureOut">
              <a:rPr lang="ru-RU" smtClean="0"/>
              <a:t>29.10.2021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142197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458ED184-AF95-488A-8B08-8B69184304AD}" type="datetimeFigureOut">
              <a:rPr lang="ru-RU" smtClean="0"/>
              <a:t>29.10.2021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168845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458ED184-AF95-488A-8B08-8B69184304AD}" type="datetimeFigureOut">
              <a:rPr lang="ru-RU" smtClean="0"/>
              <a:t>29.10.2021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1017289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458ED184-AF95-488A-8B08-8B69184304AD}" type="datetimeFigureOut">
              <a:rPr lang="ru-RU" smtClean="0"/>
              <a:t>29.10.2021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3315039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58ED184-AF95-488A-8B08-8B69184304AD}" type="datetimeFigureOut">
              <a:rPr lang="ru-RU" smtClean="0"/>
              <a:t>29.10.2021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2162005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58ED184-AF95-488A-8B08-8B69184304AD}" type="datetimeFigureOut">
              <a:rPr lang="ru-RU" smtClean="0"/>
              <a:t>29.10.2021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584629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58ED184-AF95-488A-8B08-8B69184304AD}" type="datetimeFigureOut">
              <a:rPr lang="ru-RU" smtClean="0"/>
              <a:t>29.10.2021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DA9794D-C5CE-4464-B546-7A93E9D922E2}" type="slidenum">
              <a:rPr lang="ru-RU" smtClean="0"/>
              <a:t>‹#›</a:t>
            </a:fld>
            <a:endParaRPr lang="ru-RU"/>
          </a:p>
        </p:txBody>
      </p:sp>
    </p:spTree>
    <p:extLst>
      <p:ext uri="{BB962C8B-B14F-4D97-AF65-F5344CB8AC3E}">
        <p14:creationId xmlns:p14="http://schemas.microsoft.com/office/powerpoint/2010/main" val="2389958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8ED184-AF95-488A-8B08-8B69184304AD}" type="datetimeFigureOut">
              <a:rPr lang="ru-RU" smtClean="0"/>
              <a:t>29.10.2021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A9794D-C5CE-4464-B546-7A93E9D922E2}" type="slidenum">
              <a:rPr lang="ru-RU" smtClean="0"/>
              <a:t>‹#›</a:t>
            </a:fld>
            <a:endParaRPr lang="ru-RU"/>
          </a:p>
        </p:txBody>
      </p:sp>
    </p:spTree>
    <p:extLst>
      <p:ext uri="{BB962C8B-B14F-4D97-AF65-F5344CB8AC3E}">
        <p14:creationId xmlns:p14="http://schemas.microsoft.com/office/powerpoint/2010/main" val="689637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151793" y="1547446"/>
            <a:ext cx="9135208" cy="2585323"/>
          </a:xfrm>
          <a:prstGeom prst="rect">
            <a:avLst/>
          </a:prstGeom>
        </p:spPr>
        <p:txBody>
          <a:bodyPr wrap="square">
            <a:spAutoFit/>
          </a:bodyPr>
          <a:lstStyle/>
          <a:p>
            <a:pPr algn="ctr"/>
            <a:r>
              <a:rPr lang="ru-RU" sz="3600" b="1" dirty="0">
                <a:latin typeface="Times New Roman" panose="02020603050405020304" pitchFamily="18" charset="0"/>
                <a:cs typeface="Times New Roman" panose="02020603050405020304" pitchFamily="18" charset="0"/>
              </a:rPr>
              <a:t>9</a:t>
            </a:r>
            <a:r>
              <a:rPr lang="kk-KZ" sz="3600" b="1" dirty="0">
                <a:latin typeface="Times New Roman" panose="02020603050405020304" pitchFamily="18" charset="0"/>
                <a:cs typeface="Times New Roman" panose="02020603050405020304" pitchFamily="18" charset="0"/>
              </a:rPr>
              <a:t>-дәріс</a:t>
            </a:r>
            <a:r>
              <a:rPr lang="ru-RU" sz="3600" b="1" dirty="0">
                <a:latin typeface="Times New Roman" panose="02020603050405020304" pitchFamily="18" charset="0"/>
                <a:cs typeface="Times New Roman" panose="02020603050405020304" pitchFamily="18" charset="0"/>
              </a:rPr>
              <a:t>. </a:t>
            </a:r>
            <a:br>
              <a:rPr lang="ru-RU" sz="3600" b="1" dirty="0">
                <a:latin typeface="Times New Roman" panose="02020603050405020304" pitchFamily="18" charset="0"/>
                <a:cs typeface="Times New Roman" panose="02020603050405020304" pitchFamily="18" charset="0"/>
              </a:rPr>
            </a:br>
            <a:r>
              <a:rPr lang="kk-KZ" sz="3600" b="1" dirty="0">
                <a:latin typeface="Times New Roman" panose="02020603050405020304" pitchFamily="18" charset="0"/>
                <a:cs typeface="Times New Roman" panose="02020603050405020304" pitchFamily="18" charset="0"/>
              </a:rPr>
              <a:t>Салықтық оңтайландыру және компаниядағы салықтық оңтайландыру принциптері</a:t>
            </a:r>
            <a:r>
              <a:rPr lang="ru-RU" dirty="0"/>
              <a:t/>
            </a:r>
            <a:br>
              <a:rPr lang="ru-RU" dirty="0"/>
            </a:br>
            <a:endParaRPr lang="ru-RU" dirty="0"/>
          </a:p>
        </p:txBody>
      </p:sp>
    </p:spTree>
    <p:extLst>
      <p:ext uri="{BB962C8B-B14F-4D97-AF65-F5344CB8AC3E}">
        <p14:creationId xmlns:p14="http://schemas.microsoft.com/office/powerpoint/2010/main" val="150802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48590"/>
            <a:ext cx="10980420" cy="1137725"/>
          </a:xfrm>
          <a:solidFill>
            <a:schemeClr val="accent4">
              <a:lumMod val="20000"/>
              <a:lumOff val="80000"/>
            </a:schemeClr>
          </a:solidFill>
        </p:spPr>
        <p:txBody>
          <a:bodyPr>
            <a:normAutofit/>
          </a:bodyPr>
          <a:lstStyle/>
          <a:p>
            <a:r>
              <a:rPr lang="ru-RU" sz="3200" b="1" dirty="0" err="1">
                <a:latin typeface="Arial" panose="020B0604020202020204" pitchFamily="34" charset="0"/>
                <a:cs typeface="Arial" panose="020B0604020202020204" pitchFamily="34" charset="0"/>
              </a:rPr>
              <a:t>Салықтарды</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оңтайландыру</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әдістері</a:t>
            </a:r>
            <a:endParaRPr lang="ru-RU" sz="32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678766" y="1019909"/>
            <a:ext cx="11353800" cy="5483762"/>
          </a:xfrm>
          <a:solidFill>
            <a:schemeClr val="accent3">
              <a:lumMod val="20000"/>
              <a:lumOff val="80000"/>
            </a:schemeClr>
          </a:solidFill>
        </p:spPr>
        <p:txBody>
          <a:bodyPr>
            <a:normAutofit fontScale="92500" lnSpcReduction="20000"/>
          </a:bodyPr>
          <a:lstStyle/>
          <a:p>
            <a:pPr>
              <a:lnSpc>
                <a:spcPct val="100000"/>
              </a:lnSpc>
              <a:spcBef>
                <a:spcPts val="0"/>
              </a:spcBef>
              <a:buFont typeface="Wingdings" panose="05000000000000000000" pitchFamily="2" charset="2"/>
              <a:buChar char="Ø"/>
            </a:pPr>
            <a:r>
              <a:rPr lang="ru-RU" sz="2200" b="1" dirty="0">
                <a:latin typeface="Arial" panose="020B0604020202020204" pitchFamily="34" charset="0"/>
                <a:cs typeface="Arial" panose="020B0604020202020204" pitchFamily="34" charset="0"/>
              </a:rPr>
              <a:t>    1. </a:t>
            </a:r>
            <a:r>
              <a:rPr lang="ru-RU" sz="2200" b="1" dirty="0" err="1">
                <a:latin typeface="Arial" panose="020B0604020202020204" pitchFamily="34" charset="0"/>
                <a:cs typeface="Arial" panose="020B0604020202020204" pitchFamily="34" charset="0"/>
              </a:rPr>
              <a:t>Оңайлатылған</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салық</a:t>
            </a:r>
            <a:r>
              <a:rPr lang="ru-RU" sz="2200" b="1" dirty="0">
                <a:latin typeface="Arial" panose="020B0604020202020204" pitchFamily="34" charset="0"/>
                <a:cs typeface="Arial" panose="020B0604020202020204" pitchFamily="34" charset="0"/>
              </a:rPr>
              <a:t> салу </a:t>
            </a:r>
            <a:r>
              <a:rPr lang="ru-RU" sz="2200" b="1" dirty="0" err="1">
                <a:latin typeface="Arial" panose="020B0604020202020204" pitchFamily="34" charset="0"/>
                <a:cs typeface="Arial" panose="020B0604020202020204" pitchFamily="34" charset="0"/>
              </a:rPr>
              <a:t>жүйесіне</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көшу</a:t>
            </a:r>
            <a:r>
              <a:rPr lang="ru-RU" sz="2200" dirty="0" err="1">
                <a:latin typeface="Arial" panose="020B0604020202020204" pitchFamily="34" charset="0"/>
                <a:cs typeface="Arial" panose="020B0604020202020204" pitchFamily="34" charset="0"/>
              </a:rPr>
              <a:t>.Бұл</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әдіс</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Қазақстан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Республикасының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салық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заңнамасында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қарастырылған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Оңайлатылған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салық</a:t>
            </a:r>
            <a:r>
              <a:rPr lang="ru-RU" sz="2200" dirty="0">
                <a:latin typeface="Arial" panose="020B0604020202020204" pitchFamily="34" charset="0"/>
                <a:cs typeface="Arial" panose="020B0604020202020204" pitchFamily="34" charset="0"/>
              </a:rPr>
              <a:t> салу </a:t>
            </a:r>
            <a:r>
              <a:rPr lang="ru-RU" sz="2200" dirty="0" err="1">
                <a:latin typeface="Arial" panose="020B0604020202020204" pitchFamily="34" charset="0"/>
                <a:cs typeface="Arial" panose="020B0604020202020204" pitchFamily="34" charset="0"/>
              </a:rPr>
              <a:t>жүйесі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жалпы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салық</a:t>
            </a:r>
            <a:r>
              <a:rPr lang="ru-RU" sz="2200" dirty="0">
                <a:latin typeface="Arial" panose="020B0604020202020204" pitchFamily="34" charset="0"/>
                <a:cs typeface="Arial" panose="020B0604020202020204" pitchFamily="34" charset="0"/>
              </a:rPr>
              <a:t> салу </a:t>
            </a:r>
            <a:r>
              <a:rPr lang="ru-RU" sz="2200" dirty="0" err="1">
                <a:latin typeface="Arial" panose="020B0604020202020204" pitchFamily="34" charset="0"/>
                <a:cs typeface="Arial" panose="020B0604020202020204" pitchFamily="34" charset="0"/>
              </a:rPr>
              <a:t>режимі</a:t>
            </a:r>
            <a:r>
              <a:rPr lang="ru-RU" sz="2200" dirty="0">
                <a:latin typeface="Arial" panose="020B0604020202020204" pitchFamily="34" charset="0"/>
                <a:cs typeface="Arial" panose="020B0604020202020204" pitchFamily="34" charset="0"/>
              </a:rPr>
              <a:t> бар </a:t>
            </a:r>
            <a:r>
              <a:rPr lang="ru-RU" sz="2200" dirty="0" err="1">
                <a:latin typeface="Arial" panose="020B0604020202020204" pitchFamily="34" charset="0"/>
                <a:cs typeface="Arial" panose="020B0604020202020204" pitchFamily="34" charset="0"/>
              </a:rPr>
              <a:t>компанияларға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қарағанда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бірыңғай</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салық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төлеуді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білдіреді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Бірыңғай</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салықты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белгілі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бір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шарттармен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төлеу</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тиімдірек</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және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оңайырақ</a:t>
            </a:r>
            <a:r>
              <a:rPr lang="ru-RU" sz="2200" dirty="0" smtClean="0">
                <a:latin typeface="Arial" panose="020B0604020202020204" pitchFamily="34" charset="0"/>
                <a:cs typeface="Arial" panose="020B0604020202020204" pitchFamily="34" charset="0"/>
              </a:rPr>
              <a:t>.</a:t>
            </a:r>
          </a:p>
          <a:p>
            <a:pPr>
              <a:lnSpc>
                <a:spcPct val="100000"/>
              </a:lnSpc>
              <a:spcBef>
                <a:spcPts val="0"/>
              </a:spcBef>
              <a:buFont typeface="Wingdings" panose="05000000000000000000" pitchFamily="2" charset="2"/>
              <a:buChar char="Ø"/>
            </a:pPr>
            <a:r>
              <a:rPr lang="ru-RU" sz="2200" b="1" dirty="0" smtClean="0">
                <a:latin typeface="Arial" panose="020B0604020202020204" pitchFamily="34" charset="0"/>
                <a:cs typeface="Arial" panose="020B0604020202020204" pitchFamily="34" charset="0"/>
              </a:rPr>
              <a:t>2</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Құрылтайшылардың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құрамының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өзгеруі</a:t>
            </a:r>
            <a:r>
              <a:rPr lang="ru-RU" sz="2200" dirty="0" err="1">
                <a:latin typeface="Arial" panose="020B0604020202020204" pitchFamily="34" charset="0"/>
                <a:cs typeface="Arial" panose="020B0604020202020204" pitchFamily="34" charset="0"/>
              </a:rPr>
              <a:t>.Егер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құрылтайшылардың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арасында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мемлекет</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болса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бұл</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қызметтің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жекелеген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түрлеріне</a:t>
            </a:r>
            <a:r>
              <a:rPr lang="ru-RU" sz="2200" dirty="0">
                <a:latin typeface="Arial" panose="020B0604020202020204" pitchFamily="34" charset="0"/>
                <a:cs typeface="Arial" panose="020B0604020202020204" pitchFamily="34" charset="0"/>
              </a:rPr>
              <a:t> – </a:t>
            </a:r>
            <a:r>
              <a:rPr lang="ru-RU" sz="2200" dirty="0" err="1">
                <a:latin typeface="Arial" panose="020B0604020202020204" pitchFamily="34" charset="0"/>
                <a:cs typeface="Arial" panose="020B0604020202020204" pitchFamily="34" charset="0"/>
              </a:rPr>
              <a:t>қайта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құрылымдау</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мүлікті</a:t>
            </a:r>
            <a:r>
              <a:rPr lang="ru-RU" sz="2200" dirty="0">
                <a:latin typeface="Arial" panose="020B0604020202020204" pitchFamily="34" charset="0"/>
                <a:cs typeface="Arial" panose="020B0604020202020204" pitchFamily="34" charset="0"/>
              </a:rPr>
              <a:t> беру, </a:t>
            </a:r>
            <a:r>
              <a:rPr lang="ru-RU" sz="2200" dirty="0" err="1">
                <a:latin typeface="Arial" panose="020B0604020202020204" pitchFamily="34" charset="0"/>
                <a:cs typeface="Arial" panose="020B0604020202020204" pitchFamily="34" charset="0"/>
              </a:rPr>
              <a:t>кірістерді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бөлу</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және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басқаларына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тыйым</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салуға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әкеп</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соғуы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мүмкін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Құрылтайшысы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жарғылық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капиталындағы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үлестері</a:t>
            </a:r>
            <a:r>
              <a:rPr lang="ru-RU" sz="2200" dirty="0">
                <a:latin typeface="Arial" panose="020B0604020202020204" pitchFamily="34" charset="0"/>
                <a:cs typeface="Arial" panose="020B0604020202020204" pitchFamily="34" charset="0"/>
              </a:rPr>
              <a:t> бизнес </a:t>
            </a:r>
            <a:r>
              <a:rPr lang="ru-RU" sz="2200" dirty="0" err="1">
                <a:latin typeface="Arial" panose="020B0604020202020204" pitchFamily="34" charset="0"/>
                <a:cs typeface="Arial" panose="020B0604020202020204" pitchFamily="34" charset="0"/>
              </a:rPr>
              <a:t>иелеріне</a:t>
            </a:r>
            <a:r>
              <a:rPr lang="ru-RU" sz="2200" dirty="0">
                <a:latin typeface="Arial" panose="020B0604020202020204" pitchFamily="34" charset="0"/>
                <a:cs typeface="Arial" panose="020B0604020202020204" pitchFamily="34" charset="0"/>
              </a:rPr>
              <a:t> – </a:t>
            </a:r>
            <a:r>
              <a:rPr lang="ru-RU" sz="2200" dirty="0" err="1">
                <a:latin typeface="Arial" panose="020B0604020202020204" pitchFamily="34" charset="0"/>
                <a:cs typeface="Arial" panose="020B0604020202020204" pitchFamily="34" charset="0"/>
              </a:rPr>
              <a:t>еліміздің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резиденттеріне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тиесілі</a:t>
            </a:r>
            <a:r>
              <a:rPr lang="ru-RU" sz="2200" dirty="0">
                <a:latin typeface="Arial" panose="020B0604020202020204" pitchFamily="34" charset="0"/>
                <a:cs typeface="Arial" panose="020B0604020202020204" pitchFamily="34" charset="0"/>
              </a:rPr>
              <a:t> бас компания </a:t>
            </a:r>
            <a:r>
              <a:rPr lang="ru-RU" sz="2200" dirty="0" err="1">
                <a:latin typeface="Arial" panose="020B0604020202020204" pitchFamily="34" charset="0"/>
                <a:cs typeface="Arial" panose="020B0604020202020204" pitchFamily="34" charset="0"/>
              </a:rPr>
              <a:t>болған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кезде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идеалды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жағдай</a:t>
            </a:r>
            <a:r>
              <a:rPr lang="ru-RU" sz="2200" dirty="0" smtClean="0">
                <a:latin typeface="Arial" panose="020B0604020202020204" pitchFamily="34" charset="0"/>
                <a:cs typeface="Arial" panose="020B0604020202020204" pitchFamily="34" charset="0"/>
              </a:rPr>
              <a:t>.</a:t>
            </a:r>
          </a:p>
          <a:p>
            <a:pPr>
              <a:lnSpc>
                <a:spcPct val="100000"/>
              </a:lnSpc>
              <a:spcBef>
                <a:spcPts val="0"/>
              </a:spcBef>
              <a:buFont typeface="Wingdings" panose="05000000000000000000" pitchFamily="2" charset="2"/>
              <a:buChar char="Ø"/>
            </a:pPr>
            <a:r>
              <a:rPr lang="ru-RU" sz="2200" b="1" dirty="0" smtClean="0">
                <a:latin typeface="Arial" panose="020B0604020202020204" pitchFamily="34" charset="0"/>
                <a:cs typeface="Arial" panose="020B0604020202020204" pitchFamily="34" charset="0"/>
              </a:rPr>
              <a:t>3</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Есеп</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саясатының</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көмегімен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салықтарды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төлеу</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мерзіміне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әсер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ету</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оның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ішінде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салықты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төлеу</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мерзімін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кейінге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қалдыру</a:t>
            </a:r>
            <a:r>
              <a:rPr lang="ru-RU" sz="2200" dirty="0" smtClean="0">
                <a:latin typeface="Arial" panose="020B0604020202020204" pitchFamily="34" charset="0"/>
                <a:cs typeface="Arial" panose="020B0604020202020204" pitchFamily="34" charset="0"/>
              </a:rPr>
              <a:t>.</a:t>
            </a:r>
          </a:p>
          <a:p>
            <a:pPr>
              <a:lnSpc>
                <a:spcPct val="100000"/>
              </a:lnSpc>
              <a:spcBef>
                <a:spcPts val="0"/>
              </a:spcBef>
              <a:buFont typeface="Wingdings" panose="05000000000000000000" pitchFamily="2" charset="2"/>
              <a:buChar char="Ø"/>
            </a:pPr>
            <a:r>
              <a:rPr lang="ru-RU" sz="2200" b="1" dirty="0" smtClean="0">
                <a:latin typeface="Arial" panose="020B0604020202020204" pitchFamily="34" charset="0"/>
                <a:cs typeface="Arial" panose="020B0604020202020204" pitchFamily="34" charset="0"/>
              </a:rPr>
              <a:t>4</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Мүлікті</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қайта</a:t>
            </a:r>
            <a:r>
              <a:rPr lang="ru-RU" sz="2200" b="1" dirty="0">
                <a:latin typeface="Arial" panose="020B0604020202020204" pitchFamily="34" charset="0"/>
                <a:cs typeface="Arial" panose="020B0604020202020204" pitchFamily="34" charset="0"/>
              </a:rPr>
              <a:t> </a:t>
            </a:r>
            <a:r>
              <a:rPr lang="ru-RU" sz="2200" b="1" dirty="0" err="1">
                <a:latin typeface="Arial" panose="020B0604020202020204" pitchFamily="34" charset="0"/>
                <a:cs typeface="Arial" panose="020B0604020202020204" pitchFamily="34" charset="0"/>
              </a:rPr>
              <a:t>бағалау</a:t>
            </a:r>
            <a:r>
              <a:rPr lang="ru-RU" sz="2200" dirty="0" err="1">
                <a:latin typeface="Arial" panose="020B0604020202020204" pitchFamily="34" charset="0"/>
                <a:cs typeface="Arial" panose="020B0604020202020204" pitchFamily="34" charset="0"/>
              </a:rPr>
              <a:t>.Шақырылған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тәуелсіз</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сарапшы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негізгі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құралдардың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бөлек</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жоғары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құнды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тобын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ақылы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түрде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қайта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бағалайды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Бұл</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амортизацияның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немесе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арнайы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терминологиямен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айтсақ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негізгі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құралдардың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тозуы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есебінен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мүмкін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болады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Дегенмен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қайта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бағалаусыз</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қорлардың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құнын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амортизациялық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аударым</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пайызына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төмендету</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мүмкін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емес</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Негізгі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қорлардың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құны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төмендетілді</a:t>
            </a:r>
            <a:r>
              <a:rPr lang="ru-RU" sz="2200" dirty="0">
                <a:latin typeface="Arial" panose="020B0604020202020204" pitchFamily="34" charset="0"/>
                <a:cs typeface="Arial" panose="020B0604020202020204" pitchFamily="34" charset="0"/>
              </a:rPr>
              <a:t> - </a:t>
            </a:r>
            <a:r>
              <a:rPr lang="ru-RU" sz="2200" dirty="0" err="1">
                <a:latin typeface="Arial" panose="020B0604020202020204" pitchFamily="34" charset="0"/>
                <a:cs typeface="Arial" panose="020B0604020202020204" pitchFamily="34" charset="0"/>
              </a:rPr>
              <a:t>мүлік</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салығы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азайды</a:t>
            </a:r>
            <a:r>
              <a:rPr lang="ru-RU" sz="2200" dirty="0" smtClean="0">
                <a:latin typeface="Arial" panose="020B0604020202020204" pitchFamily="34" charset="0"/>
                <a:cs typeface="Arial" panose="020B0604020202020204" pitchFamily="34" charset="0"/>
              </a:rPr>
              <a:t>.</a:t>
            </a:r>
          </a:p>
          <a:p>
            <a:pPr>
              <a:lnSpc>
                <a:spcPct val="100000"/>
              </a:lnSpc>
              <a:spcBef>
                <a:spcPts val="0"/>
              </a:spcBef>
              <a:buFont typeface="Wingdings" panose="05000000000000000000" pitchFamily="2" charset="2"/>
              <a:buChar char="Ø"/>
            </a:pPr>
            <a:r>
              <a:rPr lang="ru-RU" sz="2200" dirty="0" smtClean="0">
                <a:latin typeface="Arial" panose="020B0604020202020204" pitchFamily="34" charset="0"/>
                <a:cs typeface="Arial" panose="020B0604020202020204" pitchFamily="34" charset="0"/>
              </a:rPr>
              <a:t>5</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Іс-шараларды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қатар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жүргізу</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мақсатында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еншілес</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ұйымдарды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құру</a:t>
            </a:r>
            <a:r>
              <a:rPr lang="ru-RU" sz="2200" dirty="0" smtClean="0">
                <a:latin typeface="Arial" panose="020B0604020202020204" pitchFamily="34" charset="0"/>
                <a:cs typeface="Arial" panose="020B0604020202020204" pitchFamily="34" charset="0"/>
              </a:rPr>
              <a:t>.</a:t>
            </a:r>
          </a:p>
          <a:p>
            <a:pPr>
              <a:lnSpc>
                <a:spcPct val="100000"/>
              </a:lnSpc>
              <a:spcBef>
                <a:spcPts val="0"/>
              </a:spcBef>
              <a:buFont typeface="Wingdings" panose="05000000000000000000" pitchFamily="2" charset="2"/>
              <a:buChar char="Ø"/>
            </a:pPr>
            <a:r>
              <a:rPr lang="ru-RU" sz="2200" dirty="0" smtClean="0">
                <a:latin typeface="Arial" panose="020B0604020202020204" pitchFamily="34" charset="0"/>
                <a:cs typeface="Arial" panose="020B0604020202020204" pitchFamily="34" charset="0"/>
              </a:rPr>
              <a:t>6</a:t>
            </a:r>
            <a:r>
              <a:rPr lang="ru-RU" sz="2200" dirty="0">
                <a:latin typeface="Arial" panose="020B0604020202020204" pitchFamily="34" charset="0"/>
                <a:cs typeface="Arial" panose="020B0604020202020204" pitchFamily="34" charset="0"/>
              </a:rPr>
              <a:t>. Комиссия </a:t>
            </a:r>
            <a:r>
              <a:rPr lang="ru-RU" sz="2200" dirty="0" err="1">
                <a:latin typeface="Arial" panose="020B0604020202020204" pitchFamily="34" charset="0"/>
                <a:cs typeface="Arial" panose="020B0604020202020204" pitchFamily="34" charset="0"/>
              </a:rPr>
              <a:t>шарты.Бұл</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әдісті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барлық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дерлік</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дүкендер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қолданады</a:t>
            </a:r>
            <a:r>
              <a:rPr lang="ru-RU" sz="2200" dirty="0">
                <a:latin typeface="Arial" panose="020B0604020202020204" pitchFamily="34" charset="0"/>
                <a:cs typeface="Arial" panose="020B0604020202020204" pitchFamily="34" charset="0"/>
              </a:rPr>
              <a:t>. Комиссия </a:t>
            </a:r>
            <a:r>
              <a:rPr lang="ru-RU" sz="2200" dirty="0" err="1">
                <a:latin typeface="Arial" panose="020B0604020202020204" pitchFamily="34" charset="0"/>
                <a:cs typeface="Arial" panose="020B0604020202020204" pitchFamily="34" charset="0"/>
              </a:rPr>
              <a:t>шарты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бойынша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дүкен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көтерме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сатушыдан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тауарды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сатуға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қабылдайды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тауарды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сатуға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және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көтерме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сатушыға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ақша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аударуға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міндеттенеді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Осылайша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тауарға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меншік</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құқығы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дүкенге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өтпейді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демек</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мүлік</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салығын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төлемейді</a:t>
            </a:r>
            <a:r>
              <a:rPr lang="ru-RU" sz="2200" dirty="0">
                <a:latin typeface="Arial" panose="020B0604020202020204" pitchFamily="34" charset="0"/>
                <a:cs typeface="Arial" panose="020B0604020202020204" pitchFamily="34" charset="0"/>
              </a:rPr>
              <a:t>.</a:t>
            </a:r>
            <a:r>
              <a:rPr lang="ru-RU" sz="2200" dirty="0" smtClean="0">
                <a:solidFill>
                  <a:srgbClr val="00B0F0"/>
                </a:solidFill>
                <a:latin typeface="Arial" panose="020B0604020202020204" pitchFamily="34" charset="0"/>
                <a:cs typeface="Arial" panose="020B0604020202020204" pitchFamily="34" charset="0"/>
              </a:rPr>
              <a:t>.</a:t>
            </a:r>
            <a:endParaRPr lang="ru-RU" sz="2200" dirty="0">
              <a:solidFill>
                <a:srgbClr val="00B0F0"/>
              </a:solidFill>
              <a:latin typeface="Arial" panose="020B0604020202020204" pitchFamily="34" charset="0"/>
              <a:cs typeface="Arial" panose="020B0604020202020204" pitchFamily="34" charset="0"/>
            </a:endParaRPr>
          </a:p>
          <a:p>
            <a:pPr marL="0" lvl="0" indent="0">
              <a:buNone/>
            </a:pPr>
            <a:endParaRPr lang="ru-RU" sz="2000" dirty="0">
              <a:solidFill>
                <a:srgbClr val="00B0F0"/>
              </a:solidFill>
              <a:latin typeface="Arial" panose="020B0604020202020204" pitchFamily="34" charset="0"/>
              <a:cs typeface="Arial" panose="020B0604020202020204" pitchFamily="34" charset="0"/>
            </a:endParaRPr>
          </a:p>
          <a:p>
            <a:pPr marL="0" indent="0">
              <a:buNone/>
            </a:pPr>
            <a:endParaRPr lang="ru-RU"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4729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09954" y="91440"/>
            <a:ext cx="11157438" cy="6652259"/>
          </a:xfrm>
          <a:solidFill>
            <a:schemeClr val="accent3">
              <a:lumMod val="20000"/>
              <a:lumOff val="80000"/>
            </a:schemeClr>
          </a:solidFill>
        </p:spPr>
        <p:txBody>
          <a:bodyPr>
            <a:normAutofit/>
          </a:bodyPr>
          <a:lstStyle/>
          <a:p>
            <a:pPr marL="0" lvl="0" indent="0" algn="ctr" fontAlgn="base">
              <a:lnSpc>
                <a:spcPct val="100000"/>
              </a:lnSpc>
              <a:spcBef>
                <a:spcPct val="0"/>
              </a:spcBef>
              <a:spcAft>
                <a:spcPct val="0"/>
              </a:spcAft>
              <a:buNone/>
            </a:pPr>
            <a:r>
              <a:rPr lang="ru-RU" b="1" dirty="0" err="1">
                <a:solidFill>
                  <a:srgbClr val="000000"/>
                </a:solidFill>
                <a:latin typeface="Arial" panose="020B0604020202020204" pitchFamily="34" charset="0"/>
                <a:ea typeface="Times New Roman" pitchFamily="18" charset="0"/>
                <a:cs typeface="Arial" panose="020B0604020202020204" pitchFamily="34" charset="0"/>
              </a:rPr>
              <a:t>Салықтарды</a:t>
            </a:r>
            <a:r>
              <a:rPr lang="ru-RU" b="1" dirty="0">
                <a:solidFill>
                  <a:srgbClr val="000000"/>
                </a:solidFill>
                <a:latin typeface="Arial" panose="020B0604020202020204" pitchFamily="34" charset="0"/>
                <a:ea typeface="Times New Roman" pitchFamily="18" charset="0"/>
                <a:cs typeface="Arial" panose="020B0604020202020204" pitchFamily="34" charset="0"/>
              </a:rPr>
              <a:t> </a:t>
            </a:r>
            <a:r>
              <a:rPr lang="ru-RU" b="1" dirty="0" err="1">
                <a:solidFill>
                  <a:srgbClr val="000000"/>
                </a:solidFill>
                <a:latin typeface="Arial" panose="020B0604020202020204" pitchFamily="34" charset="0"/>
                <a:ea typeface="Times New Roman" pitchFamily="18" charset="0"/>
                <a:cs typeface="Arial" panose="020B0604020202020204" pitchFamily="34" charset="0"/>
              </a:rPr>
              <a:t>оңтайландырудың</a:t>
            </a:r>
            <a:r>
              <a:rPr lang="ru-RU" b="1" dirty="0">
                <a:solidFill>
                  <a:srgbClr val="000000"/>
                </a:solidFill>
                <a:latin typeface="Arial" panose="020B0604020202020204" pitchFamily="34" charset="0"/>
                <a:ea typeface="Times New Roman" pitchFamily="18" charset="0"/>
                <a:cs typeface="Arial" panose="020B0604020202020204" pitchFamily="34" charset="0"/>
              </a:rPr>
              <a:t> </a:t>
            </a:r>
            <a:r>
              <a:rPr lang="ru-RU" b="1" dirty="0" err="1" smtClean="0">
                <a:solidFill>
                  <a:srgbClr val="000000"/>
                </a:solidFill>
                <a:latin typeface="Arial" panose="020B0604020202020204" pitchFamily="34" charset="0"/>
                <a:ea typeface="Times New Roman" pitchFamily="18" charset="0"/>
                <a:cs typeface="Arial" panose="020B0604020202020204" pitchFamily="34" charset="0"/>
              </a:rPr>
              <a:t>элементтері</a:t>
            </a:r>
            <a:r>
              <a:rPr lang="ru-RU" b="1" dirty="0" smtClean="0">
                <a:solidFill>
                  <a:srgbClr val="000000"/>
                </a:solidFill>
                <a:latin typeface="Arial" panose="020B0604020202020204" pitchFamily="34" charset="0"/>
                <a:ea typeface="Times New Roman" pitchFamily="18" charset="0"/>
                <a:cs typeface="Arial" panose="020B0604020202020204" pitchFamily="34" charset="0"/>
              </a:rPr>
              <a:t>:</a:t>
            </a:r>
          </a:p>
          <a:p>
            <a:pPr marL="0" lvl="0" indent="0" algn="ctr" fontAlgn="base">
              <a:lnSpc>
                <a:spcPct val="100000"/>
              </a:lnSpc>
              <a:spcBef>
                <a:spcPct val="0"/>
              </a:spcBef>
              <a:spcAft>
                <a:spcPct val="0"/>
              </a:spcAft>
              <a:buNone/>
            </a:pPr>
            <a:endParaRPr lang="ru-RU" b="1" dirty="0" smtClean="0">
              <a:solidFill>
                <a:srgbClr val="000000"/>
              </a:solidFill>
              <a:latin typeface="Arial" panose="020B0604020202020204" pitchFamily="34" charset="0"/>
              <a:ea typeface="Times New Roman" pitchFamily="18" charset="0"/>
              <a:cs typeface="Arial" panose="020B0604020202020204" pitchFamily="34" charset="0"/>
            </a:endParaRPr>
          </a:p>
          <a:p>
            <a:pPr lvl="0" algn="just" fontAlgn="base">
              <a:lnSpc>
                <a:spcPct val="100000"/>
              </a:lnSpc>
              <a:spcBef>
                <a:spcPct val="0"/>
              </a:spcBef>
              <a:spcAft>
                <a:spcPct val="0"/>
              </a:spcAft>
              <a:buFont typeface="Wingdings" panose="05000000000000000000" pitchFamily="2" charset="2"/>
              <a:buChar char="v"/>
            </a:pPr>
            <a:r>
              <a:rPr lang="ru-RU" dirty="0" err="1" smtClean="0">
                <a:solidFill>
                  <a:srgbClr val="000000"/>
                </a:solidFill>
                <a:latin typeface="Arial" panose="020B0604020202020204" pitchFamily="34" charset="0"/>
                <a:ea typeface="Times New Roman" pitchFamily="18" charset="0"/>
                <a:cs typeface="Arial" panose="020B0604020202020204" pitchFamily="34" charset="0"/>
              </a:rPr>
              <a:t>салықтардың</a:t>
            </a:r>
            <a:r>
              <a:rPr lang="ru-RU" dirty="0" smtClean="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дұрыс</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есептелуін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және</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бюджетке</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салықтардың</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уақытылы</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төленуін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бақылау</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жүйесі</a:t>
            </a:r>
            <a:r>
              <a:rPr lang="ru-RU" dirty="0" smtClean="0">
                <a:solidFill>
                  <a:srgbClr val="000000"/>
                </a:solidFill>
                <a:latin typeface="Arial" panose="020B0604020202020204" pitchFamily="34" charset="0"/>
                <a:ea typeface="Times New Roman" pitchFamily="18" charset="0"/>
                <a:cs typeface="Arial" panose="020B0604020202020204" pitchFamily="34" charset="0"/>
              </a:rPr>
              <a:t>;</a:t>
            </a:r>
          </a:p>
          <a:p>
            <a:pPr lvl="0" algn="just" fontAlgn="base">
              <a:lnSpc>
                <a:spcPct val="100000"/>
              </a:lnSpc>
              <a:spcBef>
                <a:spcPct val="0"/>
              </a:spcBef>
              <a:spcAft>
                <a:spcPct val="0"/>
              </a:spcAft>
              <a:buFont typeface="Wingdings" panose="05000000000000000000" pitchFamily="2" charset="2"/>
              <a:buChar char="v"/>
            </a:pPr>
            <a:r>
              <a:rPr lang="ru-RU" dirty="0" err="1" smtClean="0">
                <a:solidFill>
                  <a:srgbClr val="000000"/>
                </a:solidFill>
                <a:latin typeface="Arial" panose="020B0604020202020204" pitchFamily="34" charset="0"/>
                <a:ea typeface="Times New Roman" pitchFamily="18" charset="0"/>
                <a:cs typeface="Arial" panose="020B0604020202020204" pitchFamily="34" charset="0"/>
              </a:rPr>
              <a:t>салық</a:t>
            </a:r>
            <a:r>
              <a:rPr lang="ru-RU" dirty="0" smtClean="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міндеттемелерін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оңтайландыру</a:t>
            </a:r>
            <a:r>
              <a:rPr lang="ru-RU" dirty="0" smtClean="0">
                <a:solidFill>
                  <a:srgbClr val="000000"/>
                </a:solidFill>
                <a:latin typeface="Arial" panose="020B0604020202020204" pitchFamily="34" charset="0"/>
                <a:ea typeface="Times New Roman" pitchFamily="18" charset="0"/>
                <a:cs typeface="Arial" panose="020B0604020202020204" pitchFamily="34" charset="0"/>
              </a:rPr>
              <a:t>;</a:t>
            </a:r>
          </a:p>
          <a:p>
            <a:pPr lvl="0" algn="just" fontAlgn="base">
              <a:lnSpc>
                <a:spcPct val="100000"/>
              </a:lnSpc>
              <a:spcBef>
                <a:spcPct val="0"/>
              </a:spcBef>
              <a:spcAft>
                <a:spcPct val="0"/>
              </a:spcAft>
              <a:buFont typeface="Wingdings" panose="05000000000000000000" pitchFamily="2" charset="2"/>
              <a:buChar char="v"/>
            </a:pPr>
            <a:r>
              <a:rPr lang="ru-RU" dirty="0" err="1" smtClean="0">
                <a:solidFill>
                  <a:srgbClr val="000000"/>
                </a:solidFill>
                <a:latin typeface="Arial" panose="020B0604020202020204" pitchFamily="34" charset="0"/>
                <a:ea typeface="Times New Roman" pitchFamily="18" charset="0"/>
                <a:cs typeface="Arial" panose="020B0604020202020204" pitchFamily="34" charset="0"/>
              </a:rPr>
              <a:t>салық</a:t>
            </a:r>
            <a:r>
              <a:rPr lang="ru-RU" dirty="0" smtClean="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міндеттемелерін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дұрыс</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орындау</a:t>
            </a:r>
            <a:r>
              <a:rPr lang="ru-RU" dirty="0" smtClean="0">
                <a:solidFill>
                  <a:srgbClr val="000000"/>
                </a:solidFill>
                <a:latin typeface="Arial" panose="020B0604020202020204" pitchFamily="34" charset="0"/>
                <a:ea typeface="Times New Roman" pitchFamily="18" charset="0"/>
                <a:cs typeface="Arial" panose="020B0604020202020204" pitchFamily="34" charset="0"/>
              </a:rPr>
              <a:t>;</a:t>
            </a:r>
          </a:p>
          <a:p>
            <a:pPr lvl="0" algn="just" fontAlgn="base">
              <a:lnSpc>
                <a:spcPct val="100000"/>
              </a:lnSpc>
              <a:spcBef>
                <a:spcPct val="0"/>
              </a:spcBef>
              <a:spcAft>
                <a:spcPct val="0"/>
              </a:spcAft>
              <a:buFont typeface="Wingdings" panose="05000000000000000000" pitchFamily="2" charset="2"/>
              <a:buChar char="v"/>
            </a:pPr>
            <a:r>
              <a:rPr lang="ru-RU" dirty="0" err="1" smtClean="0">
                <a:solidFill>
                  <a:srgbClr val="000000"/>
                </a:solidFill>
                <a:latin typeface="Arial" panose="020B0604020202020204" pitchFamily="34" charset="0"/>
                <a:ea typeface="Times New Roman" pitchFamily="18" charset="0"/>
                <a:cs typeface="Arial" panose="020B0604020202020204" pitchFamily="34" charset="0"/>
              </a:rPr>
              <a:t>жөнелтілген</a:t>
            </a:r>
            <a:r>
              <a:rPr lang="ru-RU" dirty="0" smtClean="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өнім</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орындалған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жұмыстар</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көрсетілген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қызметтер</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үшін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талап</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қою</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мерзімінен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асатын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мерзімдерде</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шаруашылық</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келісім-шарттар</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бойынша</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дебиторлық</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берешектің</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туындауын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болдырмау</a:t>
            </a:r>
            <a:r>
              <a:rPr lang="ru-RU" dirty="0" smtClean="0">
                <a:solidFill>
                  <a:srgbClr val="000000"/>
                </a:solidFill>
                <a:latin typeface="Arial" panose="020B0604020202020204" pitchFamily="34" charset="0"/>
                <a:ea typeface="Times New Roman" pitchFamily="18" charset="0"/>
                <a:cs typeface="Arial" panose="020B0604020202020204" pitchFamily="34" charset="0"/>
              </a:rPr>
              <a:t>;</a:t>
            </a:r>
          </a:p>
          <a:p>
            <a:pPr lvl="0" algn="just" fontAlgn="base">
              <a:lnSpc>
                <a:spcPct val="100000"/>
              </a:lnSpc>
              <a:spcBef>
                <a:spcPct val="0"/>
              </a:spcBef>
              <a:spcAft>
                <a:spcPct val="0"/>
              </a:spcAft>
              <a:buFont typeface="Wingdings" panose="05000000000000000000" pitchFamily="2" charset="2"/>
              <a:buChar char="v"/>
            </a:pPr>
            <a:r>
              <a:rPr lang="ru-RU" dirty="0" err="1" smtClean="0">
                <a:solidFill>
                  <a:srgbClr val="000000"/>
                </a:solidFill>
                <a:latin typeface="Arial" panose="020B0604020202020204" pitchFamily="34" charset="0"/>
                <a:ea typeface="Times New Roman" pitchFamily="18" charset="0"/>
                <a:cs typeface="Arial" panose="020B0604020202020204" pitchFamily="34" charset="0"/>
              </a:rPr>
              <a:t>салықтық</a:t>
            </a:r>
            <a:r>
              <a:rPr lang="ru-RU" dirty="0" smtClean="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жоспарлау</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мақсатында</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шаруашылық</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қызмет</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туралы</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уақтылы</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объективті</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ақпарат</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алуға</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мүмкіндік</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беретін</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бухгалтерлік</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және</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салықтық</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есеп</a:t>
            </a:r>
            <a:r>
              <a:rPr lang="ru-RU" dirty="0">
                <a:solidFill>
                  <a:srgbClr val="000000"/>
                </a:solidFill>
                <a:latin typeface="Arial" panose="020B0604020202020204" pitchFamily="34" charset="0"/>
                <a:ea typeface="Times New Roman" pitchFamily="18" charset="0"/>
                <a:cs typeface="Arial" panose="020B0604020202020204" pitchFamily="34" charset="0"/>
              </a:rPr>
              <a:t> </a:t>
            </a:r>
            <a:r>
              <a:rPr lang="ru-RU" dirty="0" err="1">
                <a:solidFill>
                  <a:srgbClr val="000000"/>
                </a:solidFill>
                <a:latin typeface="Arial" panose="020B0604020202020204" pitchFamily="34" charset="0"/>
                <a:ea typeface="Times New Roman" pitchFamily="18" charset="0"/>
                <a:cs typeface="Arial" panose="020B0604020202020204" pitchFamily="34" charset="0"/>
              </a:rPr>
              <a:t>жүйесі</a:t>
            </a:r>
            <a:r>
              <a:rPr lang="ru-RU" dirty="0">
                <a:solidFill>
                  <a:srgbClr val="000000"/>
                </a:solidFill>
                <a:latin typeface="Arial" panose="020B0604020202020204" pitchFamily="34" charset="0"/>
                <a:ea typeface="Times New Roman" pitchFamily="18" charset="0"/>
                <a:cs typeface="Arial" panose="020B0604020202020204" pitchFamily="34" charset="0"/>
              </a:rPr>
              <a:t>.</a:t>
            </a:r>
            <a:endParaRPr lang="ru-RU" dirty="0"/>
          </a:p>
        </p:txBody>
      </p:sp>
    </p:spTree>
    <p:extLst>
      <p:ext uri="{BB962C8B-B14F-4D97-AF65-F5344CB8AC3E}">
        <p14:creationId xmlns:p14="http://schemas.microsoft.com/office/powerpoint/2010/main" val="33858726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5770" y="254976"/>
            <a:ext cx="11746230" cy="6500153"/>
          </a:xfrm>
          <a:solidFill>
            <a:schemeClr val="accent3">
              <a:lumMod val="20000"/>
              <a:lumOff val="80000"/>
            </a:schemeClr>
          </a:solidFill>
        </p:spPr>
        <p:txBody>
          <a:bodyPr>
            <a:normAutofit fontScale="92500" lnSpcReduction="20000"/>
          </a:bodyPr>
          <a:lstStyle/>
          <a:p>
            <a:pPr marL="0" indent="0" algn="ctr">
              <a:buNone/>
            </a:pPr>
            <a:r>
              <a:rPr lang="ru-RU" sz="2400" b="1" dirty="0" err="1"/>
              <a:t>Салықты</a:t>
            </a:r>
            <a:r>
              <a:rPr lang="ru-RU" sz="2400" b="1" dirty="0"/>
              <a:t> </a:t>
            </a:r>
            <a:r>
              <a:rPr lang="ru-RU" sz="2400" b="1" dirty="0" err="1"/>
              <a:t>оңтайландыру</a:t>
            </a:r>
            <a:r>
              <a:rPr lang="ru-RU" sz="2400" b="1" dirty="0"/>
              <a:t> </a:t>
            </a:r>
            <a:r>
              <a:rPr lang="ru-RU" sz="2400" b="1" dirty="0" err="1"/>
              <a:t>процесінде</a:t>
            </a:r>
            <a:r>
              <a:rPr lang="ru-RU" sz="2400" b="1" dirty="0"/>
              <a:t> </a:t>
            </a:r>
            <a:r>
              <a:rPr lang="ru-RU" sz="2400" b="1" dirty="0" err="1"/>
              <a:t>бірқатар</a:t>
            </a:r>
            <a:r>
              <a:rPr lang="ru-RU" sz="2400" b="1" dirty="0"/>
              <a:t> </a:t>
            </a:r>
            <a:r>
              <a:rPr lang="ru-RU" sz="2400" b="1" dirty="0" err="1"/>
              <a:t>кезеңдерді</a:t>
            </a:r>
            <a:r>
              <a:rPr lang="ru-RU" sz="2400" b="1" dirty="0"/>
              <a:t> </a:t>
            </a:r>
            <a:r>
              <a:rPr lang="ru-RU" sz="2400" b="1" dirty="0" err="1"/>
              <a:t>бөліп</a:t>
            </a:r>
            <a:r>
              <a:rPr lang="ru-RU" sz="2400" b="1" dirty="0"/>
              <a:t> </a:t>
            </a:r>
            <a:r>
              <a:rPr lang="ru-RU" sz="2400" b="1" dirty="0" err="1"/>
              <a:t>көрсетуге</a:t>
            </a:r>
            <a:r>
              <a:rPr lang="ru-RU" sz="2400" b="1" dirty="0"/>
              <a:t> </a:t>
            </a:r>
            <a:r>
              <a:rPr lang="ru-RU" sz="2400" b="1" dirty="0" err="1"/>
              <a:t>болады</a:t>
            </a:r>
            <a:r>
              <a:rPr lang="ru-RU" sz="2400" b="1" dirty="0" smtClean="0"/>
              <a:t>.</a:t>
            </a:r>
          </a:p>
          <a:p>
            <a:r>
              <a:rPr lang="ru-RU" sz="2400" dirty="0" err="1" smtClean="0"/>
              <a:t>Бұл</a:t>
            </a:r>
            <a:r>
              <a:rPr lang="ru-RU" sz="2400" dirty="0" smtClean="0"/>
              <a:t> </a:t>
            </a:r>
            <a:r>
              <a:rPr lang="ru-RU" sz="2400" dirty="0" err="1"/>
              <a:t>кезеңдер</a:t>
            </a:r>
            <a:r>
              <a:rPr lang="ru-RU" sz="2400" dirty="0" smtClean="0"/>
              <a:t>:</a:t>
            </a:r>
          </a:p>
          <a:p>
            <a:pPr>
              <a:buFont typeface="Wingdings" panose="05000000000000000000" pitchFamily="2" charset="2"/>
              <a:buChar char="v"/>
            </a:pPr>
            <a:r>
              <a:rPr lang="ru-RU" dirty="0" err="1"/>
              <a:t>бірінші</a:t>
            </a:r>
            <a:r>
              <a:rPr lang="ru-RU" dirty="0"/>
              <a:t> </a:t>
            </a:r>
            <a:r>
              <a:rPr lang="ru-RU" dirty="0" err="1"/>
              <a:t>кезең</a:t>
            </a:r>
            <a:r>
              <a:rPr lang="ru-RU" dirty="0"/>
              <a:t> – </a:t>
            </a:r>
            <a:r>
              <a:rPr lang="ru-RU" dirty="0" err="1"/>
              <a:t>коммерциялық</a:t>
            </a:r>
            <a:r>
              <a:rPr lang="ru-RU" dirty="0"/>
              <a:t> </a:t>
            </a:r>
            <a:r>
              <a:rPr lang="ru-RU" dirty="0" err="1"/>
              <a:t>ұйымды</a:t>
            </a:r>
            <a:r>
              <a:rPr lang="ru-RU" dirty="0"/>
              <a:t> </a:t>
            </a:r>
            <a:r>
              <a:rPr lang="ru-RU" dirty="0" err="1"/>
              <a:t>тікелей</a:t>
            </a:r>
            <a:r>
              <a:rPr lang="ru-RU" dirty="0"/>
              <a:t> </a:t>
            </a:r>
            <a:r>
              <a:rPr lang="ru-RU" dirty="0" err="1"/>
              <a:t>құру</a:t>
            </a:r>
            <a:r>
              <a:rPr lang="ru-RU" dirty="0" smtClean="0"/>
              <a:t>;</a:t>
            </a:r>
          </a:p>
          <a:p>
            <a:pPr>
              <a:buFont typeface="Wingdings" panose="05000000000000000000" pitchFamily="2" charset="2"/>
              <a:buChar char="v"/>
            </a:pPr>
            <a:r>
              <a:rPr lang="ru-RU" dirty="0" err="1" smtClean="0"/>
              <a:t>екінші</a:t>
            </a:r>
            <a:r>
              <a:rPr lang="ru-RU" dirty="0" smtClean="0"/>
              <a:t> </a:t>
            </a:r>
            <a:r>
              <a:rPr lang="ru-RU" dirty="0" err="1"/>
              <a:t>кезең</a:t>
            </a:r>
            <a:r>
              <a:rPr lang="ru-RU" dirty="0"/>
              <a:t> – </a:t>
            </a:r>
            <a:r>
              <a:rPr lang="ru-RU" dirty="0" err="1"/>
              <a:t>кәсіпорынның</a:t>
            </a:r>
            <a:r>
              <a:rPr lang="ru-RU" dirty="0"/>
              <a:t> </a:t>
            </a:r>
            <a:r>
              <a:rPr lang="ru-RU" dirty="0" err="1"/>
              <a:t>өзінің</a:t>
            </a:r>
            <a:r>
              <a:rPr lang="ru-RU" dirty="0"/>
              <a:t> де, </a:t>
            </a:r>
            <a:r>
              <a:rPr lang="ru-RU" dirty="0" err="1"/>
              <a:t>оның</a:t>
            </a:r>
            <a:r>
              <a:rPr lang="ru-RU" dirty="0"/>
              <a:t> </a:t>
            </a:r>
            <a:r>
              <a:rPr lang="ru-RU" dirty="0" err="1"/>
              <a:t>басқару</a:t>
            </a:r>
            <a:r>
              <a:rPr lang="ru-RU" dirty="0"/>
              <a:t> </a:t>
            </a:r>
            <a:r>
              <a:rPr lang="ru-RU" dirty="0" err="1"/>
              <a:t>органдарының</a:t>
            </a:r>
            <a:r>
              <a:rPr lang="ru-RU" dirty="0"/>
              <a:t>, </a:t>
            </a:r>
            <a:r>
              <a:rPr lang="ru-RU" dirty="0" err="1"/>
              <a:t>филиалдары</a:t>
            </a:r>
            <a:r>
              <a:rPr lang="ru-RU" dirty="0"/>
              <a:t> мен </a:t>
            </a:r>
            <a:r>
              <a:rPr lang="ru-RU" dirty="0" err="1"/>
              <a:t>еншілес</a:t>
            </a:r>
            <a:r>
              <a:rPr lang="ru-RU" dirty="0"/>
              <a:t> </a:t>
            </a:r>
            <a:r>
              <a:rPr lang="ru-RU" dirty="0" err="1"/>
              <a:t>ұйымдарының</a:t>
            </a:r>
            <a:r>
              <a:rPr lang="ru-RU" dirty="0"/>
              <a:t> да </a:t>
            </a:r>
            <a:r>
              <a:rPr lang="ru-RU" dirty="0" err="1"/>
              <a:t>орналасқан</a:t>
            </a:r>
            <a:r>
              <a:rPr lang="ru-RU" dirty="0"/>
              <a:t> </a:t>
            </a:r>
            <a:r>
              <a:rPr lang="ru-RU" dirty="0" err="1"/>
              <a:t>жері</a:t>
            </a:r>
            <a:r>
              <a:rPr lang="ru-RU" dirty="0"/>
              <a:t> </a:t>
            </a:r>
            <a:r>
              <a:rPr lang="ru-RU" dirty="0" err="1"/>
              <a:t>бойынша</a:t>
            </a:r>
            <a:r>
              <a:rPr lang="ru-RU" dirty="0"/>
              <a:t> </a:t>
            </a:r>
            <a:r>
              <a:rPr lang="ru-RU" dirty="0" err="1"/>
              <a:t>салық</a:t>
            </a:r>
            <a:r>
              <a:rPr lang="ru-RU" dirty="0"/>
              <a:t> </a:t>
            </a:r>
            <a:r>
              <a:rPr lang="ru-RU" dirty="0" err="1"/>
              <a:t>тұрғысынан</a:t>
            </a:r>
            <a:r>
              <a:rPr lang="ru-RU" dirty="0"/>
              <a:t> </a:t>
            </a:r>
            <a:r>
              <a:rPr lang="ru-RU" dirty="0" err="1"/>
              <a:t>ең</a:t>
            </a:r>
            <a:r>
              <a:rPr lang="ru-RU" dirty="0"/>
              <a:t> </a:t>
            </a:r>
            <a:r>
              <a:rPr lang="ru-RU" dirty="0" err="1"/>
              <a:t>тиімдісін</a:t>
            </a:r>
            <a:r>
              <a:rPr lang="ru-RU" dirty="0"/>
              <a:t> </a:t>
            </a:r>
            <a:r>
              <a:rPr lang="ru-RU" dirty="0" err="1"/>
              <a:t>таңдау</a:t>
            </a:r>
            <a:r>
              <a:rPr lang="ru-RU" dirty="0"/>
              <a:t>. </a:t>
            </a:r>
            <a:r>
              <a:rPr lang="ru-RU" dirty="0" err="1"/>
              <a:t>Бұл</a:t>
            </a:r>
            <a:r>
              <a:rPr lang="ru-RU" dirty="0"/>
              <a:t> </a:t>
            </a:r>
            <a:r>
              <a:rPr lang="ru-RU" dirty="0" err="1"/>
              <a:t>жергілікті</a:t>
            </a:r>
            <a:r>
              <a:rPr lang="ru-RU" dirty="0"/>
              <a:t> </a:t>
            </a:r>
            <a:r>
              <a:rPr lang="ru-RU" dirty="0" err="1"/>
              <a:t>заңнамада</a:t>
            </a:r>
            <a:r>
              <a:rPr lang="ru-RU" dirty="0"/>
              <a:t> </a:t>
            </a:r>
            <a:r>
              <a:rPr lang="ru-RU" dirty="0" err="1"/>
              <a:t>қарастырылған</a:t>
            </a:r>
            <a:r>
              <a:rPr lang="ru-RU" dirty="0"/>
              <a:t> </a:t>
            </a:r>
            <a:r>
              <a:rPr lang="ru-RU" dirty="0" err="1"/>
              <a:t>салық</a:t>
            </a:r>
            <a:r>
              <a:rPr lang="ru-RU" dirty="0"/>
              <a:t> </a:t>
            </a:r>
            <a:r>
              <a:rPr lang="ru-RU" dirty="0" err="1"/>
              <a:t>режимін</a:t>
            </a:r>
            <a:r>
              <a:rPr lang="ru-RU" dirty="0"/>
              <a:t> </a:t>
            </a:r>
            <a:r>
              <a:rPr lang="ru-RU" dirty="0" err="1"/>
              <a:t>ғана</a:t>
            </a:r>
            <a:r>
              <a:rPr lang="ru-RU" dirty="0"/>
              <a:t> </a:t>
            </a:r>
            <a:r>
              <a:rPr lang="ru-RU" dirty="0" err="1"/>
              <a:t>емес</a:t>
            </a:r>
            <a:r>
              <a:rPr lang="ru-RU" dirty="0"/>
              <a:t>, </a:t>
            </a:r>
            <a:r>
              <a:rPr lang="ru-RU" dirty="0" err="1"/>
              <a:t>сонымен</a:t>
            </a:r>
            <a:r>
              <a:rPr lang="ru-RU" dirty="0"/>
              <a:t> </a:t>
            </a:r>
            <a:r>
              <a:rPr lang="ru-RU" dirty="0" err="1"/>
              <a:t>қатар</a:t>
            </a:r>
            <a:r>
              <a:rPr lang="ru-RU" dirty="0"/>
              <a:t> </a:t>
            </a:r>
            <a:r>
              <a:rPr lang="ru-RU" dirty="0" err="1"/>
              <a:t>салықтық</a:t>
            </a:r>
            <a:r>
              <a:rPr lang="ru-RU" dirty="0"/>
              <a:t> </a:t>
            </a:r>
            <a:r>
              <a:rPr lang="ru-RU" dirty="0" err="1"/>
              <a:t>жеңілдіктер</a:t>
            </a:r>
            <a:r>
              <a:rPr lang="ru-RU" dirty="0"/>
              <a:t> мен </a:t>
            </a:r>
            <a:r>
              <a:rPr lang="ru-RU" dirty="0" err="1"/>
              <a:t>басқа</a:t>
            </a:r>
            <a:r>
              <a:rPr lang="ru-RU" dirty="0"/>
              <a:t> да </a:t>
            </a:r>
            <a:r>
              <a:rPr lang="ru-RU" dirty="0" err="1"/>
              <a:t>арнайы</a:t>
            </a:r>
            <a:r>
              <a:rPr lang="ru-RU" dirty="0"/>
              <a:t> </a:t>
            </a:r>
            <a:r>
              <a:rPr lang="ru-RU" dirty="0" err="1"/>
              <a:t>жеңілдіктер</a:t>
            </a:r>
            <a:r>
              <a:rPr lang="ru-RU" dirty="0"/>
              <a:t> </a:t>
            </a:r>
            <a:r>
              <a:rPr lang="ru-RU" dirty="0" err="1"/>
              <a:t>берудің</a:t>
            </a:r>
            <a:r>
              <a:rPr lang="ru-RU" dirty="0"/>
              <a:t> </a:t>
            </a:r>
            <a:r>
              <a:rPr lang="ru-RU" dirty="0" err="1"/>
              <a:t>мүмкіндігі</a:t>
            </a:r>
            <a:r>
              <a:rPr lang="ru-RU" dirty="0"/>
              <a:t> мен </a:t>
            </a:r>
            <a:r>
              <a:rPr lang="ru-RU" dirty="0" err="1"/>
              <a:t>шарттарын</a:t>
            </a:r>
            <a:r>
              <a:rPr lang="ru-RU" dirty="0"/>
              <a:t>, </a:t>
            </a:r>
            <a:r>
              <a:rPr lang="ru-RU" dirty="0" err="1"/>
              <a:t>бір</a:t>
            </a:r>
            <a:r>
              <a:rPr lang="ru-RU" dirty="0"/>
              <a:t> </a:t>
            </a:r>
            <a:r>
              <a:rPr lang="ru-RU" dirty="0" err="1"/>
              <a:t>елден</a:t>
            </a:r>
            <a:r>
              <a:rPr lang="ru-RU" dirty="0"/>
              <a:t> </a:t>
            </a:r>
            <a:r>
              <a:rPr lang="ru-RU" dirty="0" err="1"/>
              <a:t>екінші</a:t>
            </a:r>
            <a:r>
              <a:rPr lang="ru-RU" dirty="0"/>
              <a:t> </a:t>
            </a:r>
            <a:r>
              <a:rPr lang="ru-RU" dirty="0" err="1"/>
              <a:t>елге</a:t>
            </a:r>
            <a:r>
              <a:rPr lang="ru-RU" dirty="0"/>
              <a:t> </a:t>
            </a:r>
            <a:r>
              <a:rPr lang="ru-RU" dirty="0" err="1"/>
              <a:t>салықсыз</a:t>
            </a:r>
            <a:r>
              <a:rPr lang="ru-RU" dirty="0"/>
              <a:t> </a:t>
            </a:r>
            <a:r>
              <a:rPr lang="ru-RU" dirty="0" err="1"/>
              <a:t>табыс</a:t>
            </a:r>
            <a:r>
              <a:rPr lang="ru-RU" dirty="0"/>
              <a:t> </a:t>
            </a:r>
            <a:r>
              <a:rPr lang="ru-RU" dirty="0" err="1"/>
              <a:t>аудару</a:t>
            </a:r>
            <a:r>
              <a:rPr lang="ru-RU" dirty="0"/>
              <a:t> </a:t>
            </a:r>
            <a:r>
              <a:rPr lang="ru-RU" dirty="0" err="1"/>
              <a:t>мүмкіндігін</a:t>
            </a:r>
            <a:r>
              <a:rPr lang="ru-RU" dirty="0"/>
              <a:t>, </a:t>
            </a:r>
            <a:r>
              <a:rPr lang="ru-RU" dirty="0" err="1"/>
              <a:t>салық</a:t>
            </a:r>
            <a:r>
              <a:rPr lang="ru-RU" dirty="0"/>
              <a:t> салу </a:t>
            </a:r>
            <a:r>
              <a:rPr lang="ru-RU" dirty="0" err="1"/>
              <a:t>шарттарын</a:t>
            </a:r>
            <a:r>
              <a:rPr lang="ru-RU" dirty="0"/>
              <a:t> </a:t>
            </a:r>
            <a:r>
              <a:rPr lang="ru-RU" dirty="0" err="1"/>
              <a:t>ескереді</a:t>
            </a:r>
            <a:r>
              <a:rPr lang="ru-RU" dirty="0"/>
              <a:t>. </a:t>
            </a:r>
            <a:r>
              <a:rPr lang="ru-RU" dirty="0" err="1"/>
              <a:t>салықтық</a:t>
            </a:r>
            <a:r>
              <a:rPr lang="ru-RU" dirty="0"/>
              <a:t> </a:t>
            </a:r>
            <a:r>
              <a:rPr lang="ru-RU" dirty="0" err="1"/>
              <a:t>келісімдер</a:t>
            </a:r>
            <a:r>
              <a:rPr lang="ru-RU" dirty="0"/>
              <a:t> </a:t>
            </a:r>
            <a:r>
              <a:rPr lang="ru-RU" dirty="0" err="1"/>
              <a:t>және</a:t>
            </a:r>
            <a:r>
              <a:rPr lang="ru-RU" dirty="0"/>
              <a:t> </a:t>
            </a:r>
            <a:r>
              <a:rPr lang="ru-RU" dirty="0" err="1"/>
              <a:t>т.б</a:t>
            </a:r>
            <a:r>
              <a:rPr lang="ru-RU" dirty="0" smtClean="0"/>
              <a:t>.;</a:t>
            </a:r>
          </a:p>
          <a:p>
            <a:pPr>
              <a:buFont typeface="Wingdings" panose="05000000000000000000" pitchFamily="2" charset="2"/>
              <a:buChar char="v"/>
            </a:pPr>
            <a:r>
              <a:rPr lang="ru-RU" dirty="0" err="1" smtClean="0"/>
              <a:t>үшінші</a:t>
            </a:r>
            <a:r>
              <a:rPr lang="ru-RU" dirty="0" smtClean="0"/>
              <a:t> </a:t>
            </a:r>
            <a:r>
              <a:rPr lang="ru-RU" dirty="0" err="1"/>
              <a:t>кезең</a:t>
            </a:r>
            <a:r>
              <a:rPr lang="ru-RU" dirty="0"/>
              <a:t> – </a:t>
            </a:r>
            <a:r>
              <a:rPr lang="ru-RU" dirty="0" err="1"/>
              <a:t>заңды</a:t>
            </a:r>
            <a:r>
              <a:rPr lang="ru-RU" dirty="0"/>
              <a:t> </a:t>
            </a:r>
            <a:r>
              <a:rPr lang="ru-RU" dirty="0" err="1"/>
              <a:t>тұлғаның</a:t>
            </a:r>
            <a:r>
              <a:rPr lang="ru-RU" dirty="0"/>
              <a:t> </a:t>
            </a:r>
            <a:r>
              <a:rPr lang="ru-RU" dirty="0" err="1"/>
              <a:t>ұйымдық-құқықтық</a:t>
            </a:r>
            <a:r>
              <a:rPr lang="ru-RU" dirty="0"/>
              <a:t> </a:t>
            </a:r>
            <a:r>
              <a:rPr lang="ru-RU" dirty="0" err="1"/>
              <a:t>нысанын</a:t>
            </a:r>
            <a:r>
              <a:rPr lang="ru-RU" dirty="0"/>
              <a:t> </a:t>
            </a:r>
            <a:r>
              <a:rPr lang="ru-RU" dirty="0" err="1"/>
              <a:t>немесе</a:t>
            </a:r>
            <a:r>
              <a:rPr lang="ru-RU" dirty="0"/>
              <a:t> </a:t>
            </a:r>
            <a:r>
              <a:rPr lang="ru-RU" dirty="0" err="1"/>
              <a:t>заңды</a:t>
            </a:r>
            <a:r>
              <a:rPr lang="ru-RU" dirty="0"/>
              <a:t> </a:t>
            </a:r>
            <a:r>
              <a:rPr lang="ru-RU" dirty="0" err="1"/>
              <a:t>тұлға</a:t>
            </a:r>
            <a:r>
              <a:rPr lang="ru-RU" dirty="0"/>
              <a:t> </a:t>
            </a:r>
            <a:r>
              <a:rPr lang="ru-RU" dirty="0" err="1"/>
              <a:t>құрмай</a:t>
            </a:r>
            <a:r>
              <a:rPr lang="ru-RU" dirty="0"/>
              <a:t>, </a:t>
            </a:r>
            <a:r>
              <a:rPr lang="ru-RU" dirty="0" err="1"/>
              <a:t>нақты</a:t>
            </a:r>
            <a:r>
              <a:rPr lang="ru-RU" dirty="0"/>
              <a:t> </a:t>
            </a:r>
            <a:r>
              <a:rPr lang="ru-RU" dirty="0" err="1"/>
              <a:t>мақсаттар</a:t>
            </a:r>
            <a:r>
              <a:rPr lang="ru-RU" dirty="0"/>
              <a:t> </a:t>
            </a:r>
            <a:r>
              <a:rPr lang="ru-RU" dirty="0" err="1"/>
              <a:t>үшін</a:t>
            </a:r>
            <a:r>
              <a:rPr lang="ru-RU" dirty="0"/>
              <a:t> </a:t>
            </a:r>
            <a:r>
              <a:rPr lang="ru-RU" dirty="0" err="1"/>
              <a:t>оңтайлы</a:t>
            </a:r>
            <a:r>
              <a:rPr lang="ru-RU" dirty="0"/>
              <a:t> </a:t>
            </a:r>
            <a:r>
              <a:rPr lang="ru-RU" dirty="0" err="1"/>
              <a:t>кәсіпкерлік</a:t>
            </a:r>
            <a:r>
              <a:rPr lang="ru-RU" dirty="0"/>
              <a:t> </a:t>
            </a:r>
            <a:r>
              <a:rPr lang="ru-RU" dirty="0" err="1"/>
              <a:t>нысанын</a:t>
            </a:r>
            <a:r>
              <a:rPr lang="ru-RU" dirty="0"/>
              <a:t> </a:t>
            </a:r>
            <a:r>
              <a:rPr lang="ru-RU" dirty="0" err="1"/>
              <a:t>таңдау</a:t>
            </a:r>
            <a:r>
              <a:rPr lang="ru-RU" dirty="0" smtClean="0"/>
              <a:t>;</a:t>
            </a:r>
          </a:p>
          <a:p>
            <a:pPr>
              <a:buFont typeface="Wingdings" panose="05000000000000000000" pitchFamily="2" charset="2"/>
              <a:buChar char="v"/>
            </a:pPr>
            <a:r>
              <a:rPr lang="ru-RU" dirty="0" err="1" smtClean="0"/>
              <a:t>төртінші</a:t>
            </a:r>
            <a:r>
              <a:rPr lang="ru-RU" dirty="0" smtClean="0"/>
              <a:t> </a:t>
            </a:r>
            <a:r>
              <a:rPr lang="ru-RU" dirty="0" err="1"/>
              <a:t>кезең</a:t>
            </a:r>
            <a:r>
              <a:rPr lang="ru-RU" dirty="0"/>
              <a:t> – </a:t>
            </a:r>
            <a:r>
              <a:rPr lang="ru-RU" dirty="0" err="1"/>
              <a:t>ағымдағы</a:t>
            </a:r>
            <a:r>
              <a:rPr lang="ru-RU" dirty="0"/>
              <a:t> </a:t>
            </a:r>
            <a:r>
              <a:rPr lang="ru-RU" dirty="0" err="1"/>
              <a:t>кәсіпкерлік</a:t>
            </a:r>
            <a:r>
              <a:rPr lang="ru-RU" dirty="0"/>
              <a:t> </a:t>
            </a:r>
            <a:r>
              <a:rPr lang="ru-RU" dirty="0" err="1"/>
              <a:t>қызметті</a:t>
            </a:r>
            <a:r>
              <a:rPr lang="ru-RU" dirty="0"/>
              <a:t> </a:t>
            </a:r>
            <a:r>
              <a:rPr lang="ru-RU" dirty="0" err="1"/>
              <a:t>жүзеге</a:t>
            </a:r>
            <a:r>
              <a:rPr lang="ru-RU" dirty="0"/>
              <a:t> </a:t>
            </a:r>
            <a:r>
              <a:rPr lang="ru-RU" dirty="0" err="1"/>
              <a:t>асыру</a:t>
            </a:r>
            <a:r>
              <a:rPr lang="ru-RU" dirty="0"/>
              <a:t> </a:t>
            </a:r>
            <a:r>
              <a:rPr lang="ru-RU" dirty="0" err="1"/>
              <a:t>кезінде</a:t>
            </a:r>
            <a:r>
              <a:rPr lang="ru-RU" dirty="0"/>
              <a:t> </a:t>
            </a:r>
            <a:r>
              <a:rPr lang="ru-RU" dirty="0" err="1"/>
              <a:t>салықтардың</a:t>
            </a:r>
            <a:r>
              <a:rPr lang="ru-RU" dirty="0"/>
              <a:t> </a:t>
            </a:r>
            <a:r>
              <a:rPr lang="ru-RU" dirty="0" err="1"/>
              <a:t>әрқайсысы</a:t>
            </a:r>
            <a:r>
              <a:rPr lang="ru-RU" dirty="0"/>
              <a:t> </a:t>
            </a:r>
            <a:r>
              <a:rPr lang="ru-RU" dirty="0" err="1"/>
              <a:t>бойынша</a:t>
            </a:r>
            <a:r>
              <a:rPr lang="ru-RU" dirty="0"/>
              <a:t> </a:t>
            </a:r>
            <a:r>
              <a:rPr lang="ru-RU" dirty="0" err="1"/>
              <a:t>салық</a:t>
            </a:r>
            <a:r>
              <a:rPr lang="ru-RU" dirty="0"/>
              <a:t> </a:t>
            </a:r>
            <a:r>
              <a:rPr lang="ru-RU" dirty="0" err="1"/>
              <a:t>заңнамасында</a:t>
            </a:r>
            <a:r>
              <a:rPr lang="ru-RU" dirty="0"/>
              <a:t> </a:t>
            </a:r>
            <a:r>
              <a:rPr lang="ru-RU" dirty="0" err="1"/>
              <a:t>көзделген</a:t>
            </a:r>
            <a:r>
              <a:rPr lang="ru-RU" dirty="0"/>
              <a:t> </a:t>
            </a:r>
            <a:r>
              <a:rPr lang="ru-RU" dirty="0" err="1"/>
              <a:t>барлық</a:t>
            </a:r>
            <a:r>
              <a:rPr lang="ru-RU" dirty="0"/>
              <a:t> </a:t>
            </a:r>
            <a:r>
              <a:rPr lang="ru-RU" dirty="0" err="1"/>
              <a:t>артықшылықтар</a:t>
            </a:r>
            <a:r>
              <a:rPr lang="ru-RU" dirty="0"/>
              <a:t> мен </a:t>
            </a:r>
            <a:r>
              <a:rPr lang="ru-RU" dirty="0" err="1"/>
              <a:t>жеңілдіктерді</a:t>
            </a:r>
            <a:r>
              <a:rPr lang="ru-RU" dirty="0"/>
              <a:t> </a:t>
            </a:r>
            <a:r>
              <a:rPr lang="ru-RU" dirty="0" err="1"/>
              <a:t>талдау</a:t>
            </a:r>
            <a:r>
              <a:rPr lang="ru-RU" dirty="0"/>
              <a:t> </a:t>
            </a:r>
            <a:r>
              <a:rPr lang="ru-RU" dirty="0" err="1"/>
              <a:t>және</a:t>
            </a:r>
            <a:r>
              <a:rPr lang="ru-RU" dirty="0"/>
              <a:t> </a:t>
            </a:r>
            <a:r>
              <a:rPr lang="ru-RU" dirty="0" err="1"/>
              <a:t>барынша</a:t>
            </a:r>
            <a:r>
              <a:rPr lang="ru-RU" dirty="0"/>
              <a:t> </a:t>
            </a:r>
            <a:r>
              <a:rPr lang="ru-RU" dirty="0" err="1"/>
              <a:t>дұрыс</a:t>
            </a:r>
            <a:r>
              <a:rPr lang="ru-RU" dirty="0"/>
              <a:t> </a:t>
            </a:r>
            <a:r>
              <a:rPr lang="ru-RU" dirty="0" err="1"/>
              <a:t>пайдалану</a:t>
            </a:r>
            <a:r>
              <a:rPr lang="ru-RU" dirty="0" smtClean="0"/>
              <a:t>;</a:t>
            </a:r>
          </a:p>
          <a:p>
            <a:pPr>
              <a:buFont typeface="Wingdings" panose="05000000000000000000" pitchFamily="2" charset="2"/>
              <a:buChar char="v"/>
            </a:pPr>
            <a:r>
              <a:rPr lang="ru-RU" dirty="0" err="1" smtClean="0"/>
              <a:t>бесінші</a:t>
            </a:r>
            <a:r>
              <a:rPr lang="ru-RU" dirty="0" smtClean="0"/>
              <a:t> </a:t>
            </a:r>
            <a:r>
              <a:rPr lang="ru-RU" dirty="0" err="1"/>
              <a:t>кезең</a:t>
            </a:r>
            <a:r>
              <a:rPr lang="ru-RU" dirty="0"/>
              <a:t> – </a:t>
            </a:r>
            <a:r>
              <a:rPr lang="ru-RU" dirty="0" err="1"/>
              <a:t>салықтарды</a:t>
            </a:r>
            <a:r>
              <a:rPr lang="ru-RU" dirty="0"/>
              <a:t> </a:t>
            </a:r>
            <a:r>
              <a:rPr lang="ru-RU" dirty="0" err="1"/>
              <a:t>барынша</a:t>
            </a:r>
            <a:r>
              <a:rPr lang="ru-RU" dirty="0"/>
              <a:t> </a:t>
            </a:r>
            <a:r>
              <a:rPr lang="ru-RU" dirty="0" err="1"/>
              <a:t>азайту</a:t>
            </a:r>
            <a:r>
              <a:rPr lang="ru-RU" dirty="0"/>
              <a:t> </a:t>
            </a:r>
            <a:r>
              <a:rPr lang="ru-RU" dirty="0" err="1"/>
              <a:t>тұрғысынан</a:t>
            </a:r>
            <a:r>
              <a:rPr lang="ru-RU" dirty="0"/>
              <a:t> </a:t>
            </a:r>
            <a:r>
              <a:rPr lang="ru-RU" dirty="0" err="1"/>
              <a:t>коммерциялық</a:t>
            </a:r>
            <a:r>
              <a:rPr lang="ru-RU" dirty="0"/>
              <a:t> </a:t>
            </a:r>
            <a:r>
              <a:rPr lang="ru-RU" dirty="0" err="1"/>
              <a:t>қызметте</a:t>
            </a:r>
            <a:r>
              <a:rPr lang="ru-RU" dirty="0"/>
              <a:t> </a:t>
            </a:r>
            <a:r>
              <a:rPr lang="ru-RU" dirty="0" err="1"/>
              <a:t>жүзеге</a:t>
            </a:r>
            <a:r>
              <a:rPr lang="ru-RU" dirty="0"/>
              <a:t> </a:t>
            </a:r>
            <a:r>
              <a:rPr lang="ru-RU" dirty="0" err="1"/>
              <a:t>асырылатын</a:t>
            </a:r>
            <a:r>
              <a:rPr lang="ru-RU" dirty="0"/>
              <a:t> </a:t>
            </a:r>
            <a:r>
              <a:rPr lang="ru-RU" dirty="0" err="1"/>
              <a:t>операциялардың</a:t>
            </a:r>
            <a:r>
              <a:rPr lang="ru-RU" dirty="0"/>
              <a:t> </a:t>
            </a:r>
            <a:r>
              <a:rPr lang="ru-RU" dirty="0" err="1"/>
              <a:t>барлық</a:t>
            </a:r>
            <a:r>
              <a:rPr lang="ru-RU" dirty="0"/>
              <a:t> </a:t>
            </a:r>
            <a:r>
              <a:rPr lang="ru-RU" dirty="0" err="1"/>
              <a:t>ықтимал</a:t>
            </a:r>
            <a:r>
              <a:rPr lang="ru-RU" dirty="0"/>
              <a:t> </a:t>
            </a:r>
            <a:r>
              <a:rPr lang="ru-RU" dirty="0" err="1"/>
              <a:t>нысандарын</a:t>
            </a:r>
            <a:r>
              <a:rPr lang="ru-RU" dirty="0"/>
              <a:t> </a:t>
            </a:r>
            <a:r>
              <a:rPr lang="ru-RU" dirty="0" err="1"/>
              <a:t>талдау</a:t>
            </a:r>
            <a:r>
              <a:rPr lang="ru-RU" dirty="0" smtClean="0"/>
              <a:t>;</a:t>
            </a:r>
          </a:p>
          <a:p>
            <a:pPr>
              <a:buFont typeface="Wingdings" panose="05000000000000000000" pitchFamily="2" charset="2"/>
              <a:buChar char="v"/>
            </a:pPr>
            <a:r>
              <a:rPr lang="ru-RU" dirty="0" err="1" smtClean="0"/>
              <a:t>алтыншы</a:t>
            </a:r>
            <a:r>
              <a:rPr lang="ru-RU" dirty="0" smtClean="0"/>
              <a:t> </a:t>
            </a:r>
            <a:r>
              <a:rPr lang="ru-RU" dirty="0" err="1"/>
              <a:t>кезең</a:t>
            </a:r>
            <a:r>
              <a:rPr lang="ru-RU" dirty="0"/>
              <a:t> – </a:t>
            </a:r>
            <a:r>
              <a:rPr lang="ru-RU" dirty="0" err="1"/>
              <a:t>инвестициядан</a:t>
            </a:r>
            <a:r>
              <a:rPr lang="ru-RU" dirty="0"/>
              <a:t> </a:t>
            </a:r>
            <a:r>
              <a:rPr lang="ru-RU" dirty="0" err="1"/>
              <a:t>кіріс</a:t>
            </a:r>
            <a:r>
              <a:rPr lang="ru-RU" dirty="0"/>
              <a:t> </a:t>
            </a:r>
            <a:r>
              <a:rPr lang="ru-RU" dirty="0" err="1"/>
              <a:t>алу</a:t>
            </a:r>
            <a:r>
              <a:rPr lang="ru-RU" dirty="0"/>
              <a:t> </a:t>
            </a:r>
            <a:r>
              <a:rPr lang="ru-RU" dirty="0" err="1"/>
              <a:t>мақсатында</a:t>
            </a:r>
            <a:r>
              <a:rPr lang="ru-RU" dirty="0"/>
              <a:t> </a:t>
            </a:r>
            <a:r>
              <a:rPr lang="ru-RU" dirty="0" err="1"/>
              <a:t>ұйымның</a:t>
            </a:r>
            <a:r>
              <a:rPr lang="ru-RU" dirty="0"/>
              <a:t> </a:t>
            </a:r>
            <a:r>
              <a:rPr lang="ru-RU" dirty="0" err="1"/>
              <a:t>активтері</a:t>
            </a:r>
            <a:r>
              <a:rPr lang="ru-RU" dirty="0"/>
              <a:t> мен </a:t>
            </a:r>
            <a:r>
              <a:rPr lang="ru-RU" dirty="0" err="1"/>
              <a:t>пайдасын</a:t>
            </a:r>
            <a:r>
              <a:rPr lang="ru-RU" dirty="0"/>
              <a:t> </a:t>
            </a:r>
            <a:r>
              <a:rPr lang="ru-RU" dirty="0" err="1"/>
              <a:t>дұрыс</a:t>
            </a:r>
            <a:r>
              <a:rPr lang="ru-RU" dirty="0"/>
              <a:t> </a:t>
            </a:r>
            <a:r>
              <a:rPr lang="ru-RU" dirty="0" err="1"/>
              <a:t>бөлу</a:t>
            </a:r>
            <a:r>
              <a:rPr lang="ru-RU" dirty="0"/>
              <a:t> </a:t>
            </a:r>
            <a:r>
              <a:rPr lang="ru-RU" dirty="0" err="1"/>
              <a:t>туралы</a:t>
            </a:r>
            <a:r>
              <a:rPr lang="ru-RU" dirty="0"/>
              <a:t> </a:t>
            </a:r>
            <a:r>
              <a:rPr lang="ru-RU" dirty="0" err="1"/>
              <a:t>шешім</a:t>
            </a:r>
            <a:r>
              <a:rPr lang="ru-RU" dirty="0"/>
              <a:t> </a:t>
            </a:r>
            <a:r>
              <a:rPr lang="ru-RU" dirty="0" err="1"/>
              <a:t>қабылдау</a:t>
            </a:r>
            <a:r>
              <a:rPr lang="ru-RU" dirty="0"/>
              <a:t>.</a:t>
            </a:r>
          </a:p>
        </p:txBody>
      </p:sp>
    </p:spTree>
    <p:extLst>
      <p:ext uri="{BB962C8B-B14F-4D97-AF65-F5344CB8AC3E}">
        <p14:creationId xmlns:p14="http://schemas.microsoft.com/office/powerpoint/2010/main" val="4167498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Объект 2"/>
          <p:cNvGraphicFramePr>
            <a:graphicFrameLocks noGrp="1"/>
          </p:cNvGraphicFramePr>
          <p:nvPr>
            <p:ph idx="1"/>
            <p:extLst>
              <p:ext uri="{D42A27DB-BD31-4B8C-83A1-F6EECF244321}">
                <p14:modId xmlns:p14="http://schemas.microsoft.com/office/powerpoint/2010/main" val="2599237238"/>
              </p:ext>
            </p:extLst>
          </p:nvPr>
        </p:nvGraphicFramePr>
        <p:xfrm>
          <a:off x="838200" y="1169375"/>
          <a:ext cx="10515600" cy="4615962"/>
        </p:xfrm>
        <a:graphic>
          <a:graphicData uri="http://schemas.openxmlformats.org/drawingml/2006/table">
            <a:tbl>
              <a:tblPr firstRow="1" bandRow="1">
                <a:tableStyleId>{5C22544A-7EE6-4342-B048-85BDC9FD1C3A}</a:tableStyleId>
              </a:tblPr>
              <a:tblGrid>
                <a:gridCol w="3505200"/>
                <a:gridCol w="3505200"/>
                <a:gridCol w="3505200"/>
              </a:tblGrid>
              <a:tr h="582985">
                <a:tc>
                  <a:txBody>
                    <a:bodyPr/>
                    <a:lstStyle/>
                    <a:p>
                      <a:pPr algn="ctr" fontAlgn="t"/>
                      <a:r>
                        <a:rPr lang="ru-RU" dirty="0" err="1" smtClean="0">
                          <a:solidFill>
                            <a:srgbClr val="000000"/>
                          </a:solidFill>
                          <a:effectLst/>
                        </a:rPr>
                        <a:t>Әдістің</a:t>
                      </a:r>
                      <a:r>
                        <a:rPr lang="ru-RU" dirty="0" smtClean="0">
                          <a:solidFill>
                            <a:srgbClr val="000000"/>
                          </a:solidFill>
                          <a:effectLst/>
                        </a:rPr>
                        <a:t> </a:t>
                      </a:r>
                      <a:r>
                        <a:rPr lang="ru-RU" dirty="0" err="1" smtClean="0">
                          <a:solidFill>
                            <a:srgbClr val="000000"/>
                          </a:solidFill>
                          <a:effectLst/>
                        </a:rPr>
                        <a:t>атауы</a:t>
                      </a:r>
                      <a:endParaRPr lang="ru-RU" dirty="0">
                        <a:solidFill>
                          <a:srgbClr val="000000"/>
                        </a:solidFill>
                        <a:effectLst/>
                      </a:endParaRPr>
                    </a:p>
                  </a:txBody>
                  <a:tcPr marL="68580" marR="68580" marT="0" marB="0"/>
                </a:tc>
                <a:tc>
                  <a:txBody>
                    <a:bodyPr/>
                    <a:lstStyle/>
                    <a:p>
                      <a:pPr algn="ctr" fontAlgn="t"/>
                      <a:r>
                        <a:rPr lang="ru-RU" dirty="0" err="1" smtClean="0">
                          <a:solidFill>
                            <a:srgbClr val="000000"/>
                          </a:solidFill>
                          <a:effectLst/>
                        </a:rPr>
                        <a:t>Артықшылықтары</a:t>
                      </a:r>
                      <a:r>
                        <a:rPr lang="ru-RU" dirty="0" smtClean="0">
                          <a:solidFill>
                            <a:srgbClr val="000000"/>
                          </a:solidFill>
                          <a:effectLst/>
                        </a:rPr>
                        <a:t> </a:t>
                      </a:r>
                      <a:endParaRPr lang="ru-RU" dirty="0">
                        <a:solidFill>
                          <a:srgbClr val="000000"/>
                        </a:solidFill>
                        <a:effectLst/>
                      </a:endParaRPr>
                    </a:p>
                  </a:txBody>
                  <a:tcPr marL="68580" marR="68580" marT="0" marB="0"/>
                </a:tc>
                <a:tc>
                  <a:txBody>
                    <a:bodyPr/>
                    <a:lstStyle/>
                    <a:p>
                      <a:pPr algn="ctr" fontAlgn="t"/>
                      <a:r>
                        <a:rPr lang="ru-RU" dirty="0" err="1" smtClean="0">
                          <a:solidFill>
                            <a:srgbClr val="000000"/>
                          </a:solidFill>
                          <a:effectLst/>
                        </a:rPr>
                        <a:t>Кемшіліктері</a:t>
                      </a:r>
                      <a:r>
                        <a:rPr lang="ru-RU" dirty="0" smtClean="0">
                          <a:solidFill>
                            <a:srgbClr val="000000"/>
                          </a:solidFill>
                          <a:effectLst/>
                        </a:rPr>
                        <a:t> </a:t>
                      </a:r>
                      <a:endParaRPr lang="ru-RU" dirty="0">
                        <a:solidFill>
                          <a:srgbClr val="000000"/>
                        </a:solidFill>
                        <a:effectLst/>
                      </a:endParaRPr>
                    </a:p>
                  </a:txBody>
                  <a:tcPr marL="68580" marR="68580" marT="0" marB="0"/>
                </a:tc>
              </a:tr>
              <a:tr h="582985">
                <a:tc>
                  <a:txBody>
                    <a:bodyPr/>
                    <a:lstStyle/>
                    <a:p>
                      <a:pPr algn="ctr" fontAlgn="t"/>
                      <a:r>
                        <a:rPr lang="ru-RU">
                          <a:solidFill>
                            <a:srgbClr val="000000"/>
                          </a:solidFill>
                          <a:effectLst/>
                        </a:rPr>
                        <a:t>А</a:t>
                      </a:r>
                    </a:p>
                  </a:txBody>
                  <a:tcPr marL="68580" marR="68580" marT="0" marB="0"/>
                </a:tc>
                <a:tc>
                  <a:txBody>
                    <a:bodyPr/>
                    <a:lstStyle/>
                    <a:p>
                      <a:pPr algn="ctr" fontAlgn="t"/>
                      <a:r>
                        <a:rPr lang="ru-RU">
                          <a:solidFill>
                            <a:srgbClr val="000000"/>
                          </a:solidFill>
                          <a:effectLst/>
                        </a:rPr>
                        <a:t>Б</a:t>
                      </a:r>
                    </a:p>
                  </a:txBody>
                  <a:tcPr marL="68580" marR="68580" marT="0" marB="0"/>
                </a:tc>
                <a:tc>
                  <a:txBody>
                    <a:bodyPr/>
                    <a:lstStyle/>
                    <a:p>
                      <a:pPr algn="ctr" fontAlgn="t"/>
                      <a:r>
                        <a:rPr lang="ru-RU">
                          <a:solidFill>
                            <a:srgbClr val="000000"/>
                          </a:solidFill>
                          <a:effectLst/>
                        </a:rPr>
                        <a:t>В</a:t>
                      </a:r>
                    </a:p>
                  </a:txBody>
                  <a:tcPr marL="68580" marR="68580" marT="0" marB="0"/>
                </a:tc>
              </a:tr>
              <a:tr h="862498">
                <a:tc>
                  <a:txBody>
                    <a:bodyPr/>
                    <a:lstStyle/>
                    <a:p>
                      <a:pPr fontAlgn="t"/>
                      <a:r>
                        <a:rPr lang="ru-RU" dirty="0" smtClean="0">
                          <a:solidFill>
                            <a:srgbClr val="000000"/>
                          </a:solidFill>
                          <a:effectLst/>
                        </a:rPr>
                        <a:t>1. </a:t>
                      </a:r>
                      <a:r>
                        <a:rPr lang="ru-RU" dirty="0" err="1" smtClean="0">
                          <a:solidFill>
                            <a:srgbClr val="000000"/>
                          </a:solidFill>
                          <a:effectLst/>
                        </a:rPr>
                        <a:t>Салық</a:t>
                      </a:r>
                      <a:r>
                        <a:rPr lang="ru-RU" dirty="0" smtClean="0">
                          <a:solidFill>
                            <a:srgbClr val="000000"/>
                          </a:solidFill>
                          <a:effectLst/>
                        </a:rPr>
                        <a:t> </a:t>
                      </a:r>
                      <a:r>
                        <a:rPr lang="ru-RU" dirty="0" err="1" smtClean="0">
                          <a:solidFill>
                            <a:srgbClr val="000000"/>
                          </a:solidFill>
                          <a:effectLst/>
                        </a:rPr>
                        <a:t>субъектісін</a:t>
                      </a:r>
                      <a:r>
                        <a:rPr lang="ru-RU" dirty="0" smtClean="0">
                          <a:solidFill>
                            <a:srgbClr val="000000"/>
                          </a:solidFill>
                          <a:effectLst/>
                        </a:rPr>
                        <a:t> </a:t>
                      </a:r>
                      <a:r>
                        <a:rPr lang="ru-RU" dirty="0" err="1" smtClean="0">
                          <a:solidFill>
                            <a:srgbClr val="000000"/>
                          </a:solidFill>
                          <a:effectLst/>
                        </a:rPr>
                        <a:t>ауыстыру</a:t>
                      </a:r>
                      <a:r>
                        <a:rPr lang="ru-RU" dirty="0" smtClean="0">
                          <a:solidFill>
                            <a:srgbClr val="000000"/>
                          </a:solidFill>
                          <a:effectLst/>
                        </a:rPr>
                        <a:t> </a:t>
                      </a:r>
                      <a:r>
                        <a:rPr lang="ru-RU" dirty="0" err="1" smtClean="0">
                          <a:solidFill>
                            <a:srgbClr val="000000"/>
                          </a:solidFill>
                          <a:effectLst/>
                        </a:rPr>
                        <a:t>әдісі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Салық</a:t>
                      </a:r>
                      <a:r>
                        <a:rPr lang="ru-RU" dirty="0" smtClean="0">
                          <a:solidFill>
                            <a:srgbClr val="000000"/>
                          </a:solidFill>
                          <a:effectLst/>
                        </a:rPr>
                        <a:t> салу </a:t>
                      </a:r>
                      <a:r>
                        <a:rPr lang="ru-RU" dirty="0" err="1" smtClean="0">
                          <a:solidFill>
                            <a:srgbClr val="000000"/>
                          </a:solidFill>
                          <a:effectLst/>
                        </a:rPr>
                        <a:t>схемасын</a:t>
                      </a:r>
                      <a:r>
                        <a:rPr lang="ru-RU" dirty="0" smtClean="0">
                          <a:solidFill>
                            <a:srgbClr val="000000"/>
                          </a:solidFill>
                          <a:effectLst/>
                        </a:rPr>
                        <a:t> </a:t>
                      </a:r>
                      <a:r>
                        <a:rPr lang="ru-RU" dirty="0" err="1" smtClean="0">
                          <a:solidFill>
                            <a:srgbClr val="000000"/>
                          </a:solidFill>
                          <a:effectLst/>
                        </a:rPr>
                        <a:t>таңдау</a:t>
                      </a:r>
                      <a:r>
                        <a:rPr lang="ru-RU" dirty="0" smtClean="0">
                          <a:solidFill>
                            <a:srgbClr val="000000"/>
                          </a:solidFill>
                          <a:effectLst/>
                        </a:rPr>
                        <a:t> </a:t>
                      </a:r>
                      <a:r>
                        <a:rPr lang="ru-RU" dirty="0" err="1" smtClean="0">
                          <a:solidFill>
                            <a:srgbClr val="000000"/>
                          </a:solidFill>
                          <a:effectLst/>
                        </a:rPr>
                        <a:t>мүмкіндігі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Компанияны</a:t>
                      </a:r>
                      <a:r>
                        <a:rPr lang="ru-RU" dirty="0" smtClean="0">
                          <a:solidFill>
                            <a:srgbClr val="000000"/>
                          </a:solidFill>
                          <a:effectLst/>
                        </a:rPr>
                        <a:t> </a:t>
                      </a:r>
                      <a:r>
                        <a:rPr lang="ru-RU" dirty="0" err="1" smtClean="0">
                          <a:solidFill>
                            <a:srgbClr val="000000"/>
                          </a:solidFill>
                          <a:effectLst/>
                        </a:rPr>
                        <a:t>қайта</a:t>
                      </a:r>
                      <a:r>
                        <a:rPr lang="ru-RU" dirty="0" smtClean="0">
                          <a:solidFill>
                            <a:srgbClr val="000000"/>
                          </a:solidFill>
                          <a:effectLst/>
                        </a:rPr>
                        <a:t> </a:t>
                      </a:r>
                      <a:r>
                        <a:rPr lang="ru-RU" dirty="0" err="1" smtClean="0">
                          <a:solidFill>
                            <a:srgbClr val="000000"/>
                          </a:solidFill>
                          <a:effectLst/>
                        </a:rPr>
                        <a:t>тіркеу</a:t>
                      </a:r>
                      <a:r>
                        <a:rPr lang="ru-RU" dirty="0" smtClean="0">
                          <a:solidFill>
                            <a:srgbClr val="000000"/>
                          </a:solidFill>
                          <a:effectLst/>
                        </a:rPr>
                        <a:t> </a:t>
                      </a:r>
                      <a:r>
                        <a:rPr lang="ru-RU" dirty="0" err="1" smtClean="0">
                          <a:solidFill>
                            <a:srgbClr val="000000"/>
                          </a:solidFill>
                          <a:effectLst/>
                        </a:rPr>
                        <a:t>немесе</a:t>
                      </a:r>
                      <a:r>
                        <a:rPr lang="ru-RU" dirty="0" smtClean="0">
                          <a:solidFill>
                            <a:srgbClr val="000000"/>
                          </a:solidFill>
                          <a:effectLst/>
                        </a:rPr>
                        <a:t> </a:t>
                      </a:r>
                      <a:r>
                        <a:rPr lang="ru-RU" dirty="0" err="1" smtClean="0">
                          <a:solidFill>
                            <a:srgbClr val="000000"/>
                          </a:solidFill>
                          <a:effectLst/>
                        </a:rPr>
                        <a:t>жаңасын</a:t>
                      </a:r>
                      <a:r>
                        <a:rPr lang="ru-RU" dirty="0" smtClean="0">
                          <a:solidFill>
                            <a:srgbClr val="000000"/>
                          </a:solidFill>
                          <a:effectLst/>
                        </a:rPr>
                        <a:t> </a:t>
                      </a:r>
                      <a:r>
                        <a:rPr lang="ru-RU" dirty="0" err="1" smtClean="0">
                          <a:solidFill>
                            <a:srgbClr val="000000"/>
                          </a:solidFill>
                          <a:effectLst/>
                        </a:rPr>
                        <a:t>құру</a:t>
                      </a:r>
                      <a:r>
                        <a:rPr lang="ru-RU" dirty="0" smtClean="0">
                          <a:solidFill>
                            <a:srgbClr val="000000"/>
                          </a:solidFill>
                          <a:effectLst/>
                        </a:rPr>
                        <a:t> </a:t>
                      </a:r>
                      <a:r>
                        <a:rPr lang="ru-RU" dirty="0" err="1" smtClean="0">
                          <a:solidFill>
                            <a:srgbClr val="000000"/>
                          </a:solidFill>
                          <a:effectLst/>
                        </a:rPr>
                        <a:t>қажет</a:t>
                      </a:r>
                      <a:endParaRPr lang="ru-RU" dirty="0">
                        <a:solidFill>
                          <a:srgbClr val="000000"/>
                        </a:solidFill>
                        <a:effectLst/>
                      </a:endParaRPr>
                    </a:p>
                  </a:txBody>
                  <a:tcPr marL="68580" marR="68580" marT="0" marB="0"/>
                </a:tc>
              </a:tr>
              <a:tr h="862498">
                <a:tc>
                  <a:txBody>
                    <a:bodyPr/>
                    <a:lstStyle/>
                    <a:p>
                      <a:pPr fontAlgn="t"/>
                      <a:r>
                        <a:rPr lang="ru-RU" dirty="0" smtClean="0">
                          <a:solidFill>
                            <a:srgbClr val="000000"/>
                          </a:solidFill>
                          <a:effectLst/>
                        </a:rPr>
                        <a:t>2. </a:t>
                      </a:r>
                      <a:r>
                        <a:rPr lang="ru-RU" dirty="0" err="1" smtClean="0">
                          <a:solidFill>
                            <a:srgbClr val="000000"/>
                          </a:solidFill>
                          <a:effectLst/>
                        </a:rPr>
                        <a:t>Салық</a:t>
                      </a:r>
                      <a:r>
                        <a:rPr lang="ru-RU" dirty="0" smtClean="0">
                          <a:solidFill>
                            <a:srgbClr val="000000"/>
                          </a:solidFill>
                          <a:effectLst/>
                        </a:rPr>
                        <a:t> </a:t>
                      </a:r>
                      <a:r>
                        <a:rPr lang="ru-RU" dirty="0" err="1" smtClean="0">
                          <a:solidFill>
                            <a:srgbClr val="000000"/>
                          </a:solidFill>
                          <a:effectLst/>
                        </a:rPr>
                        <a:t>субъектісінің</a:t>
                      </a:r>
                      <a:r>
                        <a:rPr lang="ru-RU" dirty="0" smtClean="0">
                          <a:solidFill>
                            <a:srgbClr val="000000"/>
                          </a:solidFill>
                          <a:effectLst/>
                        </a:rPr>
                        <a:t> </a:t>
                      </a:r>
                      <a:r>
                        <a:rPr lang="ru-RU" dirty="0" err="1" smtClean="0">
                          <a:solidFill>
                            <a:srgbClr val="000000"/>
                          </a:solidFill>
                          <a:effectLst/>
                        </a:rPr>
                        <a:t>қызмет</a:t>
                      </a:r>
                      <a:r>
                        <a:rPr lang="ru-RU" dirty="0" smtClean="0">
                          <a:solidFill>
                            <a:srgbClr val="000000"/>
                          </a:solidFill>
                          <a:effectLst/>
                        </a:rPr>
                        <a:t> </a:t>
                      </a:r>
                      <a:r>
                        <a:rPr lang="ru-RU" dirty="0" err="1" smtClean="0">
                          <a:solidFill>
                            <a:srgbClr val="000000"/>
                          </a:solidFill>
                          <a:effectLst/>
                        </a:rPr>
                        <a:t>түрін</a:t>
                      </a:r>
                      <a:r>
                        <a:rPr lang="ru-RU" dirty="0" smtClean="0">
                          <a:solidFill>
                            <a:srgbClr val="000000"/>
                          </a:solidFill>
                          <a:effectLst/>
                        </a:rPr>
                        <a:t> </a:t>
                      </a:r>
                      <a:r>
                        <a:rPr lang="ru-RU" dirty="0" err="1" smtClean="0">
                          <a:solidFill>
                            <a:srgbClr val="000000"/>
                          </a:solidFill>
                          <a:effectLst/>
                        </a:rPr>
                        <a:t>өзгерту</a:t>
                      </a:r>
                      <a:r>
                        <a:rPr lang="ru-RU" dirty="0" smtClean="0">
                          <a:solidFill>
                            <a:srgbClr val="000000"/>
                          </a:solidFill>
                          <a:effectLst/>
                        </a:rPr>
                        <a:t> </a:t>
                      </a:r>
                      <a:r>
                        <a:rPr lang="ru-RU" dirty="0" err="1" smtClean="0">
                          <a:solidFill>
                            <a:srgbClr val="000000"/>
                          </a:solidFill>
                          <a:effectLst/>
                        </a:rPr>
                        <a:t>әдісі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Жеңілдетілген</a:t>
                      </a:r>
                      <a:r>
                        <a:rPr lang="ru-RU" dirty="0" smtClean="0">
                          <a:solidFill>
                            <a:srgbClr val="000000"/>
                          </a:solidFill>
                          <a:effectLst/>
                        </a:rPr>
                        <a:t> </a:t>
                      </a:r>
                      <a:r>
                        <a:rPr lang="ru-RU" dirty="0" err="1" smtClean="0">
                          <a:solidFill>
                            <a:srgbClr val="000000"/>
                          </a:solidFill>
                          <a:effectLst/>
                        </a:rPr>
                        <a:t>салық</a:t>
                      </a:r>
                      <a:r>
                        <a:rPr lang="ru-RU" dirty="0" smtClean="0">
                          <a:solidFill>
                            <a:srgbClr val="000000"/>
                          </a:solidFill>
                          <a:effectLst/>
                        </a:rPr>
                        <a:t> </a:t>
                      </a:r>
                      <a:r>
                        <a:rPr lang="ru-RU" dirty="0" err="1" smtClean="0">
                          <a:solidFill>
                            <a:srgbClr val="000000"/>
                          </a:solidFill>
                          <a:effectLst/>
                        </a:rPr>
                        <a:t>жүйесіне</a:t>
                      </a:r>
                      <a:r>
                        <a:rPr lang="ru-RU" dirty="0" smtClean="0">
                          <a:solidFill>
                            <a:srgbClr val="000000"/>
                          </a:solidFill>
                          <a:effectLst/>
                        </a:rPr>
                        <a:t> </a:t>
                      </a:r>
                      <a:r>
                        <a:rPr lang="ru-RU" dirty="0" err="1" smtClean="0">
                          <a:solidFill>
                            <a:srgbClr val="000000"/>
                          </a:solidFill>
                          <a:effectLst/>
                        </a:rPr>
                        <a:t>көшу</a:t>
                      </a:r>
                      <a:r>
                        <a:rPr lang="ru-RU" dirty="0" smtClean="0">
                          <a:solidFill>
                            <a:srgbClr val="000000"/>
                          </a:solidFill>
                          <a:effectLst/>
                        </a:rPr>
                        <a:t> </a:t>
                      </a:r>
                      <a:r>
                        <a:rPr lang="ru-RU" dirty="0" err="1" smtClean="0">
                          <a:solidFill>
                            <a:srgbClr val="000000"/>
                          </a:solidFill>
                          <a:effectLst/>
                        </a:rPr>
                        <a:t>мүмкіндігі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Кәсіпорынды</a:t>
                      </a:r>
                      <a:r>
                        <a:rPr lang="ru-RU" dirty="0" smtClean="0">
                          <a:solidFill>
                            <a:srgbClr val="000000"/>
                          </a:solidFill>
                          <a:effectLst/>
                        </a:rPr>
                        <a:t> </a:t>
                      </a:r>
                      <a:r>
                        <a:rPr lang="ru-RU" dirty="0" err="1" smtClean="0">
                          <a:solidFill>
                            <a:srgbClr val="000000"/>
                          </a:solidFill>
                          <a:effectLst/>
                        </a:rPr>
                        <a:t>қайта</a:t>
                      </a:r>
                      <a:r>
                        <a:rPr lang="ru-RU" dirty="0" smtClean="0">
                          <a:solidFill>
                            <a:srgbClr val="000000"/>
                          </a:solidFill>
                          <a:effectLst/>
                        </a:rPr>
                        <a:t> </a:t>
                      </a:r>
                      <a:r>
                        <a:rPr lang="ru-RU" dirty="0" err="1" smtClean="0">
                          <a:solidFill>
                            <a:srgbClr val="000000"/>
                          </a:solidFill>
                          <a:effectLst/>
                        </a:rPr>
                        <a:t>тіркеу</a:t>
                      </a:r>
                      <a:r>
                        <a:rPr lang="ru-RU" dirty="0" smtClean="0">
                          <a:solidFill>
                            <a:srgbClr val="000000"/>
                          </a:solidFill>
                          <a:effectLst/>
                        </a:rPr>
                        <a:t> </a:t>
                      </a:r>
                      <a:r>
                        <a:rPr lang="ru-RU" dirty="0" err="1" smtClean="0">
                          <a:solidFill>
                            <a:srgbClr val="000000"/>
                          </a:solidFill>
                          <a:effectLst/>
                        </a:rPr>
                        <a:t>қажет</a:t>
                      </a:r>
                      <a:endParaRPr lang="ru-RU" dirty="0">
                        <a:solidFill>
                          <a:srgbClr val="000000"/>
                        </a:solidFill>
                        <a:effectLst/>
                      </a:endParaRPr>
                    </a:p>
                  </a:txBody>
                  <a:tcPr marL="68580" marR="68580" marT="0" marB="0"/>
                </a:tc>
              </a:tr>
              <a:tr h="862498">
                <a:tc>
                  <a:txBody>
                    <a:bodyPr/>
                    <a:lstStyle/>
                    <a:p>
                      <a:pPr fontAlgn="t"/>
                      <a:r>
                        <a:rPr lang="ru-RU" dirty="0" smtClean="0">
                          <a:solidFill>
                            <a:srgbClr val="000000"/>
                          </a:solidFill>
                          <a:effectLst/>
                        </a:rPr>
                        <a:t>3. </a:t>
                      </a:r>
                      <a:r>
                        <a:rPr lang="ru-RU" dirty="0" err="1" smtClean="0">
                          <a:solidFill>
                            <a:srgbClr val="000000"/>
                          </a:solidFill>
                          <a:effectLst/>
                        </a:rPr>
                        <a:t>Салықтық</a:t>
                      </a:r>
                      <a:r>
                        <a:rPr lang="ru-RU" dirty="0" smtClean="0">
                          <a:solidFill>
                            <a:srgbClr val="000000"/>
                          </a:solidFill>
                          <a:effectLst/>
                        </a:rPr>
                        <a:t> </a:t>
                      </a:r>
                      <a:r>
                        <a:rPr lang="ru-RU" dirty="0" err="1" smtClean="0">
                          <a:solidFill>
                            <a:srgbClr val="000000"/>
                          </a:solidFill>
                          <a:effectLst/>
                        </a:rPr>
                        <a:t>юрисдикцияны</a:t>
                      </a:r>
                      <a:r>
                        <a:rPr lang="ru-RU" dirty="0" smtClean="0">
                          <a:solidFill>
                            <a:srgbClr val="000000"/>
                          </a:solidFill>
                          <a:effectLst/>
                        </a:rPr>
                        <a:t> </a:t>
                      </a:r>
                      <a:r>
                        <a:rPr lang="ru-RU" dirty="0" err="1" smtClean="0">
                          <a:solidFill>
                            <a:srgbClr val="000000"/>
                          </a:solidFill>
                          <a:effectLst/>
                        </a:rPr>
                        <a:t>ауыстыру</a:t>
                      </a:r>
                      <a:r>
                        <a:rPr lang="ru-RU" dirty="0" smtClean="0">
                          <a:solidFill>
                            <a:srgbClr val="000000"/>
                          </a:solidFill>
                          <a:effectLst/>
                        </a:rPr>
                        <a:t> </a:t>
                      </a:r>
                      <a:r>
                        <a:rPr lang="ru-RU" dirty="0" err="1" smtClean="0">
                          <a:solidFill>
                            <a:srgbClr val="000000"/>
                          </a:solidFill>
                          <a:effectLst/>
                        </a:rPr>
                        <a:t>әдісі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Салық</a:t>
                      </a:r>
                      <a:r>
                        <a:rPr lang="ru-RU" dirty="0" smtClean="0">
                          <a:solidFill>
                            <a:srgbClr val="000000"/>
                          </a:solidFill>
                          <a:effectLst/>
                        </a:rPr>
                        <a:t> салу </a:t>
                      </a:r>
                      <a:r>
                        <a:rPr lang="ru-RU" dirty="0" err="1" smtClean="0">
                          <a:solidFill>
                            <a:srgbClr val="000000"/>
                          </a:solidFill>
                          <a:effectLst/>
                        </a:rPr>
                        <a:t>схемасын</a:t>
                      </a:r>
                      <a:r>
                        <a:rPr lang="ru-RU" dirty="0" smtClean="0">
                          <a:solidFill>
                            <a:srgbClr val="000000"/>
                          </a:solidFill>
                          <a:effectLst/>
                        </a:rPr>
                        <a:t> </a:t>
                      </a:r>
                      <a:r>
                        <a:rPr lang="ru-RU" dirty="0" err="1" smtClean="0">
                          <a:solidFill>
                            <a:srgbClr val="000000"/>
                          </a:solidFill>
                          <a:effectLst/>
                        </a:rPr>
                        <a:t>таңдау</a:t>
                      </a:r>
                      <a:r>
                        <a:rPr lang="ru-RU" dirty="0" smtClean="0">
                          <a:solidFill>
                            <a:srgbClr val="000000"/>
                          </a:solidFill>
                          <a:effectLst/>
                        </a:rPr>
                        <a:t> </a:t>
                      </a:r>
                      <a:r>
                        <a:rPr lang="ru-RU" dirty="0" err="1" smtClean="0">
                          <a:solidFill>
                            <a:srgbClr val="000000"/>
                          </a:solidFill>
                          <a:effectLst/>
                        </a:rPr>
                        <a:t>мүмкіндігі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Жаңа</a:t>
                      </a:r>
                      <a:r>
                        <a:rPr lang="ru-RU" dirty="0" smtClean="0">
                          <a:solidFill>
                            <a:srgbClr val="000000"/>
                          </a:solidFill>
                          <a:effectLst/>
                        </a:rPr>
                        <a:t> </a:t>
                      </a:r>
                      <a:r>
                        <a:rPr lang="ru-RU" dirty="0" err="1" smtClean="0">
                          <a:solidFill>
                            <a:srgbClr val="000000"/>
                          </a:solidFill>
                          <a:effectLst/>
                        </a:rPr>
                        <a:t>кәсіпорын</a:t>
                      </a:r>
                      <a:r>
                        <a:rPr lang="ru-RU" dirty="0" smtClean="0">
                          <a:solidFill>
                            <a:srgbClr val="000000"/>
                          </a:solidFill>
                          <a:effectLst/>
                        </a:rPr>
                        <a:t> </a:t>
                      </a:r>
                      <a:r>
                        <a:rPr lang="ru-RU" dirty="0" err="1" smtClean="0">
                          <a:solidFill>
                            <a:srgbClr val="000000"/>
                          </a:solidFill>
                          <a:effectLst/>
                        </a:rPr>
                        <a:t>құру</a:t>
                      </a:r>
                      <a:r>
                        <a:rPr lang="ru-RU" dirty="0" smtClean="0">
                          <a:solidFill>
                            <a:srgbClr val="000000"/>
                          </a:solidFill>
                          <a:effectLst/>
                        </a:rPr>
                        <a:t> </a:t>
                      </a:r>
                      <a:r>
                        <a:rPr lang="ru-RU" dirty="0" err="1" smtClean="0">
                          <a:solidFill>
                            <a:srgbClr val="000000"/>
                          </a:solidFill>
                          <a:effectLst/>
                        </a:rPr>
                        <a:t>кезінде</a:t>
                      </a:r>
                      <a:r>
                        <a:rPr lang="ru-RU" dirty="0" smtClean="0">
                          <a:solidFill>
                            <a:srgbClr val="000000"/>
                          </a:solidFill>
                          <a:effectLst/>
                        </a:rPr>
                        <a:t> </a:t>
                      </a:r>
                      <a:r>
                        <a:rPr lang="ru-RU" dirty="0" err="1" smtClean="0">
                          <a:solidFill>
                            <a:srgbClr val="000000"/>
                          </a:solidFill>
                          <a:effectLst/>
                        </a:rPr>
                        <a:t>қолданылады</a:t>
                      </a:r>
                      <a:endParaRPr lang="ru-RU" dirty="0">
                        <a:solidFill>
                          <a:srgbClr val="000000"/>
                        </a:solidFill>
                        <a:effectLst/>
                      </a:endParaRPr>
                    </a:p>
                  </a:txBody>
                  <a:tcPr marL="68580" marR="68580" marT="0" marB="0"/>
                </a:tc>
              </a:tr>
              <a:tr h="862498">
                <a:tc>
                  <a:txBody>
                    <a:bodyPr/>
                    <a:lstStyle/>
                    <a:p>
                      <a:pPr fontAlgn="t"/>
                      <a:r>
                        <a:rPr lang="ru-RU" dirty="0" smtClean="0">
                          <a:solidFill>
                            <a:srgbClr val="000000"/>
                          </a:solidFill>
                          <a:effectLst/>
                        </a:rPr>
                        <a:t>4. </a:t>
                      </a:r>
                      <a:r>
                        <a:rPr lang="ru-RU" dirty="0" err="1" smtClean="0">
                          <a:solidFill>
                            <a:srgbClr val="000000"/>
                          </a:solidFill>
                          <a:effectLst/>
                        </a:rPr>
                        <a:t>Ұйымның</a:t>
                      </a:r>
                      <a:r>
                        <a:rPr lang="ru-RU" dirty="0" smtClean="0">
                          <a:solidFill>
                            <a:srgbClr val="000000"/>
                          </a:solidFill>
                          <a:effectLst/>
                        </a:rPr>
                        <a:t> </a:t>
                      </a:r>
                      <a:r>
                        <a:rPr lang="ru-RU" dirty="0" err="1" smtClean="0">
                          <a:solidFill>
                            <a:srgbClr val="000000"/>
                          </a:solidFill>
                          <a:effectLst/>
                        </a:rPr>
                        <a:t>оңайлатылған</a:t>
                      </a:r>
                      <a:r>
                        <a:rPr lang="ru-RU" dirty="0" smtClean="0">
                          <a:solidFill>
                            <a:srgbClr val="000000"/>
                          </a:solidFill>
                          <a:effectLst/>
                        </a:rPr>
                        <a:t> </a:t>
                      </a:r>
                      <a:r>
                        <a:rPr lang="ru-RU" dirty="0" err="1" smtClean="0">
                          <a:solidFill>
                            <a:srgbClr val="000000"/>
                          </a:solidFill>
                          <a:effectLst/>
                        </a:rPr>
                        <a:t>салық</a:t>
                      </a:r>
                      <a:r>
                        <a:rPr lang="ru-RU" dirty="0" smtClean="0">
                          <a:solidFill>
                            <a:srgbClr val="000000"/>
                          </a:solidFill>
                          <a:effectLst/>
                        </a:rPr>
                        <a:t> </a:t>
                      </a:r>
                      <a:r>
                        <a:rPr lang="ru-RU" dirty="0" err="1" smtClean="0">
                          <a:solidFill>
                            <a:srgbClr val="000000"/>
                          </a:solidFill>
                          <a:effectLst/>
                        </a:rPr>
                        <a:t>жүйесіне</a:t>
                      </a:r>
                      <a:r>
                        <a:rPr lang="ru-RU" dirty="0" smtClean="0">
                          <a:solidFill>
                            <a:srgbClr val="000000"/>
                          </a:solidFill>
                          <a:effectLst/>
                        </a:rPr>
                        <a:t> </a:t>
                      </a:r>
                      <a:r>
                        <a:rPr lang="ru-RU" dirty="0" err="1" smtClean="0">
                          <a:solidFill>
                            <a:srgbClr val="000000"/>
                          </a:solidFill>
                          <a:effectLst/>
                        </a:rPr>
                        <a:t>көшуі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Салық</a:t>
                      </a:r>
                      <a:r>
                        <a:rPr lang="ru-RU" dirty="0" smtClean="0">
                          <a:solidFill>
                            <a:srgbClr val="000000"/>
                          </a:solidFill>
                          <a:effectLst/>
                        </a:rPr>
                        <a:t> </a:t>
                      </a:r>
                      <a:r>
                        <a:rPr lang="ru-RU" dirty="0" err="1" smtClean="0">
                          <a:solidFill>
                            <a:srgbClr val="000000"/>
                          </a:solidFill>
                          <a:effectLst/>
                        </a:rPr>
                        <a:t>базасының</a:t>
                      </a:r>
                      <a:r>
                        <a:rPr lang="ru-RU" dirty="0" smtClean="0">
                          <a:solidFill>
                            <a:srgbClr val="000000"/>
                          </a:solidFill>
                          <a:effectLst/>
                        </a:rPr>
                        <a:t> </a:t>
                      </a:r>
                      <a:r>
                        <a:rPr lang="ru-RU" dirty="0" err="1" smtClean="0">
                          <a:solidFill>
                            <a:srgbClr val="000000"/>
                          </a:solidFill>
                          <a:effectLst/>
                        </a:rPr>
                        <a:t>айтарлықтай</a:t>
                      </a:r>
                      <a:r>
                        <a:rPr lang="ru-RU" dirty="0" smtClean="0">
                          <a:solidFill>
                            <a:srgbClr val="000000"/>
                          </a:solidFill>
                          <a:effectLst/>
                        </a:rPr>
                        <a:t> </a:t>
                      </a:r>
                      <a:r>
                        <a:rPr lang="ru-RU" dirty="0" err="1" smtClean="0">
                          <a:solidFill>
                            <a:srgbClr val="000000"/>
                          </a:solidFill>
                          <a:effectLst/>
                        </a:rPr>
                        <a:t>қысқаруы</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Қызмет</a:t>
                      </a:r>
                      <a:r>
                        <a:rPr lang="ru-RU" dirty="0" smtClean="0">
                          <a:solidFill>
                            <a:srgbClr val="000000"/>
                          </a:solidFill>
                          <a:effectLst/>
                        </a:rPr>
                        <a:t> </a:t>
                      </a:r>
                      <a:r>
                        <a:rPr lang="ru-RU" dirty="0" err="1" smtClean="0">
                          <a:solidFill>
                            <a:srgbClr val="000000"/>
                          </a:solidFill>
                          <a:effectLst/>
                        </a:rPr>
                        <a:t>түрлеріне</a:t>
                      </a:r>
                      <a:r>
                        <a:rPr lang="ru-RU" dirty="0" smtClean="0">
                          <a:solidFill>
                            <a:srgbClr val="000000"/>
                          </a:solidFill>
                          <a:effectLst/>
                        </a:rPr>
                        <a:t>, </a:t>
                      </a:r>
                      <a:r>
                        <a:rPr lang="ru-RU" dirty="0" err="1" smtClean="0">
                          <a:solidFill>
                            <a:srgbClr val="000000"/>
                          </a:solidFill>
                          <a:effectLst/>
                        </a:rPr>
                        <a:t>айналымға</a:t>
                      </a:r>
                      <a:r>
                        <a:rPr lang="ru-RU" dirty="0" smtClean="0">
                          <a:solidFill>
                            <a:srgbClr val="000000"/>
                          </a:solidFill>
                          <a:effectLst/>
                        </a:rPr>
                        <a:t>, </a:t>
                      </a:r>
                      <a:r>
                        <a:rPr lang="ru-RU" dirty="0" err="1" smtClean="0">
                          <a:solidFill>
                            <a:srgbClr val="000000"/>
                          </a:solidFill>
                          <a:effectLst/>
                        </a:rPr>
                        <a:t>табысқа</a:t>
                      </a:r>
                      <a:r>
                        <a:rPr lang="ru-RU" dirty="0" smtClean="0">
                          <a:solidFill>
                            <a:srgbClr val="000000"/>
                          </a:solidFill>
                          <a:effectLst/>
                        </a:rPr>
                        <a:t> </a:t>
                      </a:r>
                      <a:r>
                        <a:rPr lang="ru-RU" dirty="0" err="1" smtClean="0">
                          <a:solidFill>
                            <a:srgbClr val="000000"/>
                          </a:solidFill>
                          <a:effectLst/>
                        </a:rPr>
                        <a:t>және</a:t>
                      </a:r>
                      <a:r>
                        <a:rPr lang="ru-RU" dirty="0" smtClean="0">
                          <a:solidFill>
                            <a:srgbClr val="000000"/>
                          </a:solidFill>
                          <a:effectLst/>
                        </a:rPr>
                        <a:t> </a:t>
                      </a:r>
                      <a:r>
                        <a:rPr lang="ru-RU" dirty="0" err="1" smtClean="0">
                          <a:solidFill>
                            <a:srgbClr val="000000"/>
                          </a:solidFill>
                          <a:effectLst/>
                        </a:rPr>
                        <a:t>т.б</a:t>
                      </a:r>
                      <a:r>
                        <a:rPr lang="ru-RU" dirty="0" smtClean="0">
                          <a:solidFill>
                            <a:srgbClr val="000000"/>
                          </a:solidFill>
                          <a:effectLst/>
                        </a:rPr>
                        <a:t>. </a:t>
                      </a:r>
                      <a:r>
                        <a:rPr lang="ru-RU" dirty="0" err="1" smtClean="0">
                          <a:solidFill>
                            <a:srgbClr val="000000"/>
                          </a:solidFill>
                          <a:effectLst/>
                        </a:rPr>
                        <a:t>шектеулер</a:t>
                      </a:r>
                      <a:r>
                        <a:rPr lang="ru-RU" dirty="0" smtClean="0">
                          <a:solidFill>
                            <a:srgbClr val="000000"/>
                          </a:solidFill>
                          <a:effectLst/>
                        </a:rPr>
                        <a:t>.</a:t>
                      </a:r>
                      <a:endParaRPr lang="ru-RU" dirty="0">
                        <a:solidFill>
                          <a:srgbClr val="000000"/>
                        </a:solidFill>
                        <a:effectLst/>
                      </a:endParaRPr>
                    </a:p>
                  </a:txBody>
                  <a:tcPr marL="68580" marR="68580" marT="0" marB="0"/>
                </a:tc>
              </a:tr>
            </a:tbl>
          </a:graphicData>
        </a:graphic>
      </p:graphicFrame>
      <p:sp>
        <p:nvSpPr>
          <p:cNvPr id="4" name="Прямоугольник 3"/>
          <p:cNvSpPr/>
          <p:nvPr/>
        </p:nvSpPr>
        <p:spPr>
          <a:xfrm>
            <a:off x="2268415" y="219808"/>
            <a:ext cx="6037773" cy="830997"/>
          </a:xfrm>
          <a:prstGeom prst="rect">
            <a:avLst/>
          </a:prstGeom>
        </p:spPr>
        <p:txBody>
          <a:bodyPr wrap="square">
            <a:spAutoFit/>
          </a:bodyPr>
          <a:lstStyle/>
          <a:p>
            <a:pPr algn="ctr"/>
            <a:r>
              <a:rPr lang="ru-RU" sz="2400" b="1" dirty="0" err="1" smtClean="0">
                <a:latin typeface="Times New Roman" panose="02020603050405020304" pitchFamily="18" charset="0"/>
                <a:cs typeface="Times New Roman" panose="02020603050405020304" pitchFamily="18" charset="0"/>
              </a:rPr>
              <a:t>Салықты</a:t>
            </a:r>
            <a:r>
              <a:rPr lang="ru-RU" sz="2400" b="1" dirty="0" smtClean="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оңтайландыру</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әдістерін</a:t>
            </a:r>
            <a:r>
              <a:rPr lang="ru-RU" sz="2400" b="1" dirty="0">
                <a:latin typeface="Times New Roman" panose="02020603050405020304" pitchFamily="18" charset="0"/>
                <a:cs typeface="Times New Roman" panose="02020603050405020304" pitchFamily="18" charset="0"/>
              </a:rPr>
              <a:t> </a:t>
            </a:r>
            <a:r>
              <a:rPr lang="ru-RU" sz="2400" b="1" dirty="0" err="1">
                <a:latin typeface="Times New Roman" panose="02020603050405020304" pitchFamily="18" charset="0"/>
                <a:cs typeface="Times New Roman" panose="02020603050405020304" pitchFamily="18" charset="0"/>
              </a:rPr>
              <a:t>теңестіру</a:t>
            </a: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2978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234763765"/>
              </p:ext>
            </p:extLst>
          </p:nvPr>
        </p:nvGraphicFramePr>
        <p:xfrm>
          <a:off x="838200" y="905608"/>
          <a:ext cx="10515600" cy="5695421"/>
        </p:xfrm>
        <a:graphic>
          <a:graphicData uri="http://schemas.openxmlformats.org/drawingml/2006/table">
            <a:tbl>
              <a:tblPr firstRow="1" bandRow="1">
                <a:tableStyleId>{5C22544A-7EE6-4342-B048-85BDC9FD1C3A}</a:tableStyleId>
              </a:tblPr>
              <a:tblGrid>
                <a:gridCol w="3505200"/>
                <a:gridCol w="3505200"/>
                <a:gridCol w="3505200"/>
              </a:tblGrid>
              <a:tr h="2627509">
                <a:tc>
                  <a:txBody>
                    <a:bodyPr/>
                    <a:lstStyle/>
                    <a:p>
                      <a:pPr fontAlgn="t"/>
                      <a:r>
                        <a:rPr lang="ru-RU" dirty="0" smtClean="0">
                          <a:solidFill>
                            <a:srgbClr val="000000"/>
                          </a:solidFill>
                          <a:effectLst/>
                        </a:rPr>
                        <a:t>5. </a:t>
                      </a:r>
                      <a:r>
                        <a:rPr lang="ru-RU" dirty="0" err="1" smtClean="0">
                          <a:solidFill>
                            <a:srgbClr val="000000"/>
                          </a:solidFill>
                          <a:effectLst/>
                        </a:rPr>
                        <a:t>Қатынастарды</a:t>
                      </a:r>
                      <a:r>
                        <a:rPr lang="ru-RU" dirty="0" smtClean="0">
                          <a:solidFill>
                            <a:srgbClr val="000000"/>
                          </a:solidFill>
                          <a:effectLst/>
                        </a:rPr>
                        <a:t> </a:t>
                      </a:r>
                      <a:r>
                        <a:rPr lang="ru-RU" dirty="0" err="1" smtClean="0">
                          <a:solidFill>
                            <a:srgbClr val="000000"/>
                          </a:solidFill>
                          <a:effectLst/>
                        </a:rPr>
                        <a:t>ауыстыру</a:t>
                      </a:r>
                      <a:r>
                        <a:rPr lang="ru-RU" dirty="0" smtClean="0">
                          <a:solidFill>
                            <a:srgbClr val="000000"/>
                          </a:solidFill>
                          <a:effectLst/>
                        </a:rPr>
                        <a:t> </a:t>
                      </a:r>
                      <a:r>
                        <a:rPr lang="ru-RU" dirty="0" err="1" smtClean="0">
                          <a:solidFill>
                            <a:srgbClr val="000000"/>
                          </a:solidFill>
                          <a:effectLst/>
                        </a:rPr>
                        <a:t>әдісі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Ауыр</a:t>
                      </a:r>
                      <a:r>
                        <a:rPr lang="ru-RU" dirty="0" smtClean="0">
                          <a:solidFill>
                            <a:srgbClr val="000000"/>
                          </a:solidFill>
                          <a:effectLst/>
                        </a:rPr>
                        <a:t> </a:t>
                      </a:r>
                      <a:r>
                        <a:rPr lang="ru-RU" dirty="0" err="1" smtClean="0">
                          <a:solidFill>
                            <a:srgbClr val="000000"/>
                          </a:solidFill>
                          <a:effectLst/>
                        </a:rPr>
                        <a:t>салық</a:t>
                      </a:r>
                      <a:r>
                        <a:rPr lang="ru-RU" dirty="0" smtClean="0">
                          <a:solidFill>
                            <a:srgbClr val="000000"/>
                          </a:solidFill>
                          <a:effectLst/>
                        </a:rPr>
                        <a:t> </a:t>
                      </a:r>
                      <a:r>
                        <a:rPr lang="ru-RU" dirty="0" err="1" smtClean="0">
                          <a:solidFill>
                            <a:srgbClr val="000000"/>
                          </a:solidFill>
                          <a:effectLst/>
                        </a:rPr>
                        <a:t>салуы</a:t>
                      </a:r>
                      <a:r>
                        <a:rPr lang="ru-RU" dirty="0" smtClean="0">
                          <a:solidFill>
                            <a:srgbClr val="000000"/>
                          </a:solidFill>
                          <a:effectLst/>
                        </a:rPr>
                        <a:t> бар </a:t>
                      </a:r>
                      <a:r>
                        <a:rPr lang="ru-RU" dirty="0" err="1" smtClean="0">
                          <a:solidFill>
                            <a:srgbClr val="000000"/>
                          </a:solidFill>
                          <a:effectLst/>
                        </a:rPr>
                        <a:t>мәміле</a:t>
                      </a:r>
                      <a:r>
                        <a:rPr lang="ru-RU" dirty="0" smtClean="0">
                          <a:solidFill>
                            <a:srgbClr val="000000"/>
                          </a:solidFill>
                          <a:effectLst/>
                        </a:rPr>
                        <a:t> </a:t>
                      </a:r>
                      <a:r>
                        <a:rPr lang="ru-RU" dirty="0" err="1" smtClean="0">
                          <a:solidFill>
                            <a:srgbClr val="000000"/>
                          </a:solidFill>
                          <a:effectLst/>
                        </a:rPr>
                        <a:t>салық</a:t>
                      </a:r>
                      <a:r>
                        <a:rPr lang="ru-RU" dirty="0" smtClean="0">
                          <a:solidFill>
                            <a:srgbClr val="000000"/>
                          </a:solidFill>
                          <a:effectLst/>
                        </a:rPr>
                        <a:t> </a:t>
                      </a:r>
                      <a:r>
                        <a:rPr lang="ru-RU" dirty="0" err="1" smtClean="0">
                          <a:solidFill>
                            <a:srgbClr val="000000"/>
                          </a:solidFill>
                          <a:effectLst/>
                        </a:rPr>
                        <a:t>салудың</a:t>
                      </a:r>
                      <a:r>
                        <a:rPr lang="ru-RU" dirty="0" smtClean="0">
                          <a:solidFill>
                            <a:srgbClr val="000000"/>
                          </a:solidFill>
                          <a:effectLst/>
                        </a:rPr>
                        <a:t> </a:t>
                      </a:r>
                      <a:r>
                        <a:rPr lang="ru-RU" dirty="0" err="1" smtClean="0">
                          <a:solidFill>
                            <a:srgbClr val="000000"/>
                          </a:solidFill>
                          <a:effectLst/>
                        </a:rPr>
                        <a:t>неғұрлым</a:t>
                      </a:r>
                      <a:r>
                        <a:rPr lang="ru-RU" dirty="0" smtClean="0">
                          <a:solidFill>
                            <a:srgbClr val="000000"/>
                          </a:solidFill>
                          <a:effectLst/>
                        </a:rPr>
                        <a:t> </a:t>
                      </a:r>
                      <a:r>
                        <a:rPr lang="ru-RU" dirty="0" err="1" smtClean="0">
                          <a:solidFill>
                            <a:srgbClr val="000000"/>
                          </a:solidFill>
                          <a:effectLst/>
                        </a:rPr>
                        <a:t>қолайлы</a:t>
                      </a:r>
                      <a:r>
                        <a:rPr lang="ru-RU" dirty="0" smtClean="0">
                          <a:solidFill>
                            <a:srgbClr val="000000"/>
                          </a:solidFill>
                          <a:effectLst/>
                        </a:rPr>
                        <a:t> </a:t>
                      </a:r>
                      <a:r>
                        <a:rPr lang="ru-RU" dirty="0" err="1" smtClean="0">
                          <a:solidFill>
                            <a:srgbClr val="000000"/>
                          </a:solidFill>
                          <a:effectLst/>
                        </a:rPr>
                        <a:t>тәртібін</a:t>
                      </a:r>
                      <a:r>
                        <a:rPr lang="ru-RU" dirty="0" smtClean="0">
                          <a:solidFill>
                            <a:srgbClr val="000000"/>
                          </a:solidFill>
                          <a:effectLst/>
                        </a:rPr>
                        <a:t> </a:t>
                      </a:r>
                      <a:r>
                        <a:rPr lang="ru-RU" dirty="0" err="1" smtClean="0">
                          <a:solidFill>
                            <a:srgbClr val="000000"/>
                          </a:solidFill>
                          <a:effectLst/>
                        </a:rPr>
                        <a:t>қолдана</a:t>
                      </a:r>
                      <a:r>
                        <a:rPr lang="ru-RU" dirty="0" smtClean="0">
                          <a:solidFill>
                            <a:srgbClr val="000000"/>
                          </a:solidFill>
                          <a:effectLst/>
                        </a:rPr>
                        <a:t> </a:t>
                      </a:r>
                      <a:r>
                        <a:rPr lang="ru-RU" dirty="0" err="1" smtClean="0">
                          <a:solidFill>
                            <a:srgbClr val="000000"/>
                          </a:solidFill>
                          <a:effectLst/>
                        </a:rPr>
                        <a:t>отырып</a:t>
                      </a:r>
                      <a:r>
                        <a:rPr lang="ru-RU" dirty="0" smtClean="0">
                          <a:solidFill>
                            <a:srgbClr val="000000"/>
                          </a:solidFill>
                          <a:effectLst/>
                        </a:rPr>
                        <a:t>, </a:t>
                      </a:r>
                      <a:r>
                        <a:rPr lang="ru-RU" dirty="0" err="1" smtClean="0">
                          <a:solidFill>
                            <a:srgbClr val="000000"/>
                          </a:solidFill>
                          <a:effectLst/>
                        </a:rPr>
                        <a:t>бірдей</a:t>
                      </a:r>
                      <a:r>
                        <a:rPr lang="ru-RU" dirty="0" smtClean="0">
                          <a:solidFill>
                            <a:srgbClr val="000000"/>
                          </a:solidFill>
                          <a:effectLst/>
                        </a:rPr>
                        <a:t> </a:t>
                      </a:r>
                      <a:r>
                        <a:rPr lang="ru-RU" dirty="0" err="1" smtClean="0">
                          <a:solidFill>
                            <a:srgbClr val="000000"/>
                          </a:solidFill>
                          <a:effectLst/>
                        </a:rPr>
                        <a:t>немесе</a:t>
                      </a:r>
                      <a:r>
                        <a:rPr lang="ru-RU" dirty="0" smtClean="0">
                          <a:solidFill>
                            <a:srgbClr val="000000"/>
                          </a:solidFill>
                          <a:effectLst/>
                        </a:rPr>
                        <a:t> </a:t>
                      </a:r>
                      <a:r>
                        <a:rPr lang="ru-RU" dirty="0" err="1" smtClean="0">
                          <a:solidFill>
                            <a:srgbClr val="000000"/>
                          </a:solidFill>
                          <a:effectLst/>
                        </a:rPr>
                        <a:t>мүмкіндігінше</a:t>
                      </a:r>
                      <a:r>
                        <a:rPr lang="ru-RU" dirty="0" smtClean="0">
                          <a:solidFill>
                            <a:srgbClr val="000000"/>
                          </a:solidFill>
                          <a:effectLst/>
                        </a:rPr>
                        <a:t> </a:t>
                      </a:r>
                      <a:r>
                        <a:rPr lang="ru-RU" dirty="0" err="1" smtClean="0">
                          <a:solidFill>
                            <a:srgbClr val="000000"/>
                          </a:solidFill>
                          <a:effectLst/>
                        </a:rPr>
                        <a:t>жақын</a:t>
                      </a:r>
                      <a:r>
                        <a:rPr lang="ru-RU" dirty="0" smtClean="0">
                          <a:solidFill>
                            <a:srgbClr val="000000"/>
                          </a:solidFill>
                          <a:effectLst/>
                        </a:rPr>
                        <a:t> </a:t>
                      </a:r>
                      <a:r>
                        <a:rPr lang="ru-RU" dirty="0" err="1" smtClean="0">
                          <a:solidFill>
                            <a:srgbClr val="000000"/>
                          </a:solidFill>
                          <a:effectLst/>
                        </a:rPr>
                        <a:t>мақсатқа</a:t>
                      </a:r>
                      <a:r>
                        <a:rPr lang="ru-RU" dirty="0" smtClean="0">
                          <a:solidFill>
                            <a:srgbClr val="000000"/>
                          </a:solidFill>
                          <a:effectLst/>
                        </a:rPr>
                        <a:t> </a:t>
                      </a:r>
                      <a:r>
                        <a:rPr lang="ru-RU" dirty="0" err="1" smtClean="0">
                          <a:solidFill>
                            <a:srgbClr val="000000"/>
                          </a:solidFill>
                          <a:effectLst/>
                        </a:rPr>
                        <a:t>жетуге</a:t>
                      </a:r>
                      <a:r>
                        <a:rPr lang="ru-RU" dirty="0" smtClean="0">
                          <a:solidFill>
                            <a:srgbClr val="000000"/>
                          </a:solidFill>
                          <a:effectLst/>
                        </a:rPr>
                        <a:t> </a:t>
                      </a:r>
                      <a:r>
                        <a:rPr lang="ru-RU" dirty="0" err="1" smtClean="0">
                          <a:solidFill>
                            <a:srgbClr val="000000"/>
                          </a:solidFill>
                          <a:effectLst/>
                        </a:rPr>
                        <a:t>мүмкіндік</a:t>
                      </a:r>
                      <a:r>
                        <a:rPr lang="ru-RU" dirty="0" smtClean="0">
                          <a:solidFill>
                            <a:srgbClr val="000000"/>
                          </a:solidFill>
                          <a:effectLst/>
                        </a:rPr>
                        <a:t> </a:t>
                      </a:r>
                      <a:r>
                        <a:rPr lang="ru-RU" dirty="0" err="1" smtClean="0">
                          <a:solidFill>
                            <a:srgbClr val="000000"/>
                          </a:solidFill>
                          <a:effectLst/>
                        </a:rPr>
                        <a:t>беретін</a:t>
                      </a:r>
                      <a:r>
                        <a:rPr lang="ru-RU" dirty="0" smtClean="0">
                          <a:solidFill>
                            <a:srgbClr val="000000"/>
                          </a:solidFill>
                          <a:effectLst/>
                        </a:rPr>
                        <a:t> </a:t>
                      </a:r>
                      <a:r>
                        <a:rPr lang="ru-RU" dirty="0" err="1" smtClean="0">
                          <a:solidFill>
                            <a:srgbClr val="000000"/>
                          </a:solidFill>
                          <a:effectLst/>
                        </a:rPr>
                        <a:t>операциямен</a:t>
                      </a:r>
                      <a:r>
                        <a:rPr lang="ru-RU" dirty="0" smtClean="0">
                          <a:solidFill>
                            <a:srgbClr val="000000"/>
                          </a:solidFill>
                          <a:effectLst/>
                        </a:rPr>
                        <a:t> </a:t>
                      </a:r>
                      <a:r>
                        <a:rPr lang="ru-RU" dirty="0" err="1" smtClean="0">
                          <a:solidFill>
                            <a:srgbClr val="000000"/>
                          </a:solidFill>
                          <a:effectLst/>
                        </a:rPr>
                        <a:t>ауыстырылады</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Мысалы</a:t>
                      </a:r>
                      <a:r>
                        <a:rPr lang="ru-RU" dirty="0" smtClean="0">
                          <a:solidFill>
                            <a:srgbClr val="000000"/>
                          </a:solidFill>
                          <a:effectLst/>
                        </a:rPr>
                        <a:t>, </a:t>
                      </a:r>
                      <a:r>
                        <a:rPr lang="ru-RU" dirty="0" err="1" smtClean="0">
                          <a:solidFill>
                            <a:srgbClr val="000000"/>
                          </a:solidFill>
                          <a:effectLst/>
                        </a:rPr>
                        <a:t>сатып</a:t>
                      </a:r>
                      <a:r>
                        <a:rPr lang="ru-RU" dirty="0" smtClean="0">
                          <a:solidFill>
                            <a:srgbClr val="000000"/>
                          </a:solidFill>
                          <a:effectLst/>
                        </a:rPr>
                        <a:t> </a:t>
                      </a:r>
                      <a:r>
                        <a:rPr lang="ru-RU" dirty="0" err="1" smtClean="0">
                          <a:solidFill>
                            <a:srgbClr val="000000"/>
                          </a:solidFill>
                          <a:effectLst/>
                        </a:rPr>
                        <a:t>алу-сату</a:t>
                      </a:r>
                      <a:r>
                        <a:rPr lang="ru-RU" dirty="0" smtClean="0">
                          <a:solidFill>
                            <a:srgbClr val="000000"/>
                          </a:solidFill>
                          <a:effectLst/>
                        </a:rPr>
                        <a:t> </a:t>
                      </a:r>
                      <a:r>
                        <a:rPr lang="ru-RU" dirty="0" err="1" smtClean="0">
                          <a:solidFill>
                            <a:srgbClr val="000000"/>
                          </a:solidFill>
                          <a:effectLst/>
                        </a:rPr>
                        <a:t>шартын</a:t>
                      </a:r>
                      <a:r>
                        <a:rPr lang="ru-RU" dirty="0" smtClean="0">
                          <a:solidFill>
                            <a:srgbClr val="000000"/>
                          </a:solidFill>
                          <a:effectLst/>
                        </a:rPr>
                        <a:t> </a:t>
                      </a:r>
                      <a:r>
                        <a:rPr lang="ru-RU" dirty="0" err="1" smtClean="0">
                          <a:solidFill>
                            <a:srgbClr val="000000"/>
                          </a:solidFill>
                          <a:effectLst/>
                        </a:rPr>
                        <a:t>жалдау</a:t>
                      </a:r>
                      <a:r>
                        <a:rPr lang="ru-RU" dirty="0" smtClean="0">
                          <a:solidFill>
                            <a:srgbClr val="000000"/>
                          </a:solidFill>
                          <a:effectLst/>
                        </a:rPr>
                        <a:t> </a:t>
                      </a:r>
                      <a:r>
                        <a:rPr lang="ru-RU" dirty="0" err="1" smtClean="0">
                          <a:solidFill>
                            <a:srgbClr val="000000"/>
                          </a:solidFill>
                          <a:effectLst/>
                        </a:rPr>
                        <a:t>шартымен</a:t>
                      </a:r>
                      <a:r>
                        <a:rPr lang="ru-RU" dirty="0" smtClean="0">
                          <a:solidFill>
                            <a:srgbClr val="000000"/>
                          </a:solidFill>
                          <a:effectLst/>
                        </a:rPr>
                        <a:t> </a:t>
                      </a:r>
                      <a:r>
                        <a:rPr lang="ru-RU" dirty="0" err="1" smtClean="0">
                          <a:solidFill>
                            <a:srgbClr val="000000"/>
                          </a:solidFill>
                          <a:effectLst/>
                        </a:rPr>
                        <a:t>ауыстыру</a:t>
                      </a:r>
                      <a:r>
                        <a:rPr lang="ru-RU" dirty="0" smtClean="0">
                          <a:solidFill>
                            <a:srgbClr val="000000"/>
                          </a:solidFill>
                          <a:effectLst/>
                        </a:rPr>
                        <a:t> </a:t>
                      </a:r>
                      <a:r>
                        <a:rPr lang="ru-RU" dirty="0" err="1" smtClean="0">
                          <a:solidFill>
                            <a:srgbClr val="000000"/>
                          </a:solidFill>
                          <a:effectLst/>
                        </a:rPr>
                        <a:t>үшін</a:t>
                      </a:r>
                      <a:r>
                        <a:rPr lang="ru-RU" dirty="0" smtClean="0">
                          <a:solidFill>
                            <a:srgbClr val="000000"/>
                          </a:solidFill>
                          <a:effectLst/>
                        </a:rPr>
                        <a:t> </a:t>
                      </a:r>
                      <a:r>
                        <a:rPr lang="ru-RU" dirty="0" err="1" smtClean="0">
                          <a:solidFill>
                            <a:srgbClr val="000000"/>
                          </a:solidFill>
                          <a:effectLst/>
                        </a:rPr>
                        <a:t>серіктестің</a:t>
                      </a:r>
                      <a:r>
                        <a:rPr lang="ru-RU" dirty="0" smtClean="0">
                          <a:solidFill>
                            <a:srgbClr val="000000"/>
                          </a:solidFill>
                          <a:effectLst/>
                        </a:rPr>
                        <a:t> </a:t>
                      </a:r>
                      <a:r>
                        <a:rPr lang="ru-RU" dirty="0" err="1" smtClean="0">
                          <a:solidFill>
                            <a:srgbClr val="000000"/>
                          </a:solidFill>
                          <a:effectLst/>
                        </a:rPr>
                        <a:t>келісімі</a:t>
                      </a:r>
                      <a:r>
                        <a:rPr lang="ru-RU" dirty="0" smtClean="0">
                          <a:solidFill>
                            <a:srgbClr val="000000"/>
                          </a:solidFill>
                          <a:effectLst/>
                        </a:rPr>
                        <a:t> </a:t>
                      </a:r>
                      <a:r>
                        <a:rPr lang="ru-RU" dirty="0" err="1" smtClean="0">
                          <a:solidFill>
                            <a:srgbClr val="000000"/>
                          </a:solidFill>
                          <a:effectLst/>
                        </a:rPr>
                        <a:t>қажет</a:t>
                      </a:r>
                      <a:r>
                        <a:rPr lang="ru-RU" dirty="0" smtClean="0">
                          <a:solidFill>
                            <a:srgbClr val="000000"/>
                          </a:solidFill>
                          <a:effectLst/>
                        </a:rPr>
                        <a:t>.</a:t>
                      </a:r>
                      <a:endParaRPr lang="ru-RU" dirty="0">
                        <a:solidFill>
                          <a:srgbClr val="000000"/>
                        </a:solidFill>
                        <a:effectLst/>
                      </a:endParaRPr>
                    </a:p>
                  </a:txBody>
                  <a:tcPr marL="68580" marR="68580" marT="0" marB="0"/>
                </a:tc>
              </a:tr>
              <a:tr h="1970632">
                <a:tc>
                  <a:txBody>
                    <a:bodyPr/>
                    <a:lstStyle/>
                    <a:p>
                      <a:pPr fontAlgn="t"/>
                      <a:r>
                        <a:rPr lang="ru-RU" dirty="0">
                          <a:solidFill>
                            <a:srgbClr val="000000"/>
                          </a:solidFill>
                          <a:effectLst/>
                        </a:rPr>
                        <a:t>6. </a:t>
                      </a:r>
                      <a:r>
                        <a:rPr lang="ru-RU" dirty="0" err="1" smtClean="0">
                          <a:solidFill>
                            <a:srgbClr val="000000"/>
                          </a:solidFill>
                          <a:effectLst/>
                        </a:rPr>
                        <a:t>Қарым-қатынасты</a:t>
                      </a:r>
                      <a:r>
                        <a:rPr lang="ru-RU" dirty="0" smtClean="0">
                          <a:solidFill>
                            <a:srgbClr val="000000"/>
                          </a:solidFill>
                          <a:effectLst/>
                        </a:rPr>
                        <a:t> </a:t>
                      </a:r>
                      <a:r>
                        <a:rPr lang="ru-RU" dirty="0" err="1" smtClean="0">
                          <a:solidFill>
                            <a:srgbClr val="000000"/>
                          </a:solidFill>
                          <a:effectLst/>
                        </a:rPr>
                        <a:t>ажырату</a:t>
                      </a:r>
                      <a:r>
                        <a:rPr lang="ru-RU" dirty="0" smtClean="0">
                          <a:solidFill>
                            <a:srgbClr val="000000"/>
                          </a:solidFill>
                          <a:effectLst/>
                        </a:rPr>
                        <a:t> </a:t>
                      </a:r>
                      <a:r>
                        <a:rPr lang="ru-RU" dirty="0" err="1" smtClean="0">
                          <a:solidFill>
                            <a:srgbClr val="000000"/>
                          </a:solidFill>
                          <a:effectLst/>
                        </a:rPr>
                        <a:t>әдісі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Ол</a:t>
                      </a:r>
                      <a:r>
                        <a:rPr lang="ru-RU" dirty="0" smtClean="0">
                          <a:solidFill>
                            <a:srgbClr val="000000"/>
                          </a:solidFill>
                          <a:effectLst/>
                        </a:rPr>
                        <a:t> </a:t>
                      </a:r>
                      <a:r>
                        <a:rPr lang="ru-RU" dirty="0" err="1" smtClean="0">
                          <a:solidFill>
                            <a:srgbClr val="000000"/>
                          </a:solidFill>
                          <a:effectLst/>
                        </a:rPr>
                        <a:t>толық</a:t>
                      </a:r>
                      <a:r>
                        <a:rPr lang="ru-RU" dirty="0" smtClean="0">
                          <a:solidFill>
                            <a:srgbClr val="000000"/>
                          </a:solidFill>
                          <a:effectLst/>
                        </a:rPr>
                        <a:t> </a:t>
                      </a:r>
                      <a:r>
                        <a:rPr lang="ru-RU" dirty="0" err="1" smtClean="0">
                          <a:solidFill>
                            <a:srgbClr val="000000"/>
                          </a:solidFill>
                          <a:effectLst/>
                        </a:rPr>
                        <a:t>ауыстыру</a:t>
                      </a:r>
                      <a:r>
                        <a:rPr lang="ru-RU" dirty="0" smtClean="0">
                          <a:solidFill>
                            <a:srgbClr val="000000"/>
                          </a:solidFill>
                          <a:effectLst/>
                        </a:rPr>
                        <a:t> </a:t>
                      </a:r>
                      <a:r>
                        <a:rPr lang="ru-RU" dirty="0" err="1" smtClean="0">
                          <a:solidFill>
                            <a:srgbClr val="000000"/>
                          </a:solidFill>
                          <a:effectLst/>
                        </a:rPr>
                        <a:t>бастапқы</a:t>
                      </a:r>
                      <a:r>
                        <a:rPr lang="ru-RU" dirty="0" smtClean="0">
                          <a:solidFill>
                            <a:srgbClr val="000000"/>
                          </a:solidFill>
                          <a:effectLst/>
                        </a:rPr>
                        <a:t> </a:t>
                      </a:r>
                      <a:r>
                        <a:rPr lang="ru-RU" dirty="0" err="1" smtClean="0">
                          <a:solidFill>
                            <a:srgbClr val="000000"/>
                          </a:solidFill>
                          <a:effectLst/>
                        </a:rPr>
                        <a:t>операцияның</a:t>
                      </a:r>
                      <a:r>
                        <a:rPr lang="ru-RU" dirty="0" smtClean="0">
                          <a:solidFill>
                            <a:srgbClr val="000000"/>
                          </a:solidFill>
                          <a:effectLst/>
                        </a:rPr>
                        <a:t> </a:t>
                      </a:r>
                      <a:r>
                        <a:rPr lang="ru-RU" dirty="0" err="1" smtClean="0">
                          <a:solidFill>
                            <a:srgbClr val="000000"/>
                          </a:solidFill>
                          <a:effectLst/>
                        </a:rPr>
                        <a:t>мақсатына</a:t>
                      </a:r>
                      <a:r>
                        <a:rPr lang="ru-RU" dirty="0" smtClean="0">
                          <a:solidFill>
                            <a:srgbClr val="000000"/>
                          </a:solidFill>
                          <a:effectLst/>
                        </a:rPr>
                        <a:t> </a:t>
                      </a:r>
                      <a:r>
                        <a:rPr lang="ru-RU" dirty="0" err="1" smtClean="0">
                          <a:solidFill>
                            <a:srgbClr val="000000"/>
                          </a:solidFill>
                          <a:effectLst/>
                        </a:rPr>
                        <a:t>жақын</a:t>
                      </a:r>
                      <a:r>
                        <a:rPr lang="ru-RU" dirty="0" smtClean="0">
                          <a:solidFill>
                            <a:srgbClr val="000000"/>
                          </a:solidFill>
                          <a:effectLst/>
                        </a:rPr>
                        <a:t> </a:t>
                      </a:r>
                      <a:r>
                        <a:rPr lang="ru-RU" dirty="0" err="1" smtClean="0">
                          <a:solidFill>
                            <a:srgbClr val="000000"/>
                          </a:solidFill>
                          <a:effectLst/>
                        </a:rPr>
                        <a:t>нәтижеге</a:t>
                      </a:r>
                      <a:r>
                        <a:rPr lang="ru-RU" dirty="0" smtClean="0">
                          <a:solidFill>
                            <a:srgbClr val="000000"/>
                          </a:solidFill>
                          <a:effectLst/>
                        </a:rPr>
                        <a:t> </a:t>
                      </a:r>
                      <a:r>
                        <a:rPr lang="ru-RU" dirty="0" err="1" smtClean="0">
                          <a:solidFill>
                            <a:srgbClr val="000000"/>
                          </a:solidFill>
                          <a:effectLst/>
                        </a:rPr>
                        <a:t>қол</a:t>
                      </a:r>
                      <a:r>
                        <a:rPr lang="ru-RU" dirty="0" smtClean="0">
                          <a:solidFill>
                            <a:srgbClr val="000000"/>
                          </a:solidFill>
                          <a:effectLst/>
                        </a:rPr>
                        <a:t> </a:t>
                      </a:r>
                      <a:r>
                        <a:rPr lang="ru-RU" dirty="0" err="1" smtClean="0">
                          <a:solidFill>
                            <a:srgbClr val="000000"/>
                          </a:solidFill>
                          <a:effectLst/>
                        </a:rPr>
                        <a:t>жеткізуге</a:t>
                      </a:r>
                      <a:r>
                        <a:rPr lang="ru-RU" dirty="0" smtClean="0">
                          <a:solidFill>
                            <a:srgbClr val="000000"/>
                          </a:solidFill>
                          <a:effectLst/>
                        </a:rPr>
                        <a:t> </a:t>
                      </a:r>
                      <a:r>
                        <a:rPr lang="ru-RU" dirty="0" err="1" smtClean="0">
                          <a:solidFill>
                            <a:srgbClr val="000000"/>
                          </a:solidFill>
                          <a:effectLst/>
                        </a:rPr>
                        <a:t>мүмкіндік</a:t>
                      </a:r>
                      <a:r>
                        <a:rPr lang="ru-RU" dirty="0" smtClean="0">
                          <a:solidFill>
                            <a:srgbClr val="000000"/>
                          </a:solidFill>
                          <a:effectLst/>
                        </a:rPr>
                        <a:t> </a:t>
                      </a:r>
                      <a:r>
                        <a:rPr lang="ru-RU" dirty="0" err="1" smtClean="0">
                          <a:solidFill>
                            <a:srgbClr val="000000"/>
                          </a:solidFill>
                          <a:effectLst/>
                        </a:rPr>
                        <a:t>бермейтін</a:t>
                      </a:r>
                      <a:r>
                        <a:rPr lang="ru-RU" dirty="0" smtClean="0">
                          <a:solidFill>
                            <a:srgbClr val="000000"/>
                          </a:solidFill>
                          <a:effectLst/>
                        </a:rPr>
                        <a:t> </a:t>
                      </a:r>
                      <a:r>
                        <a:rPr lang="ru-RU" dirty="0" err="1" smtClean="0">
                          <a:solidFill>
                            <a:srgbClr val="000000"/>
                          </a:solidFill>
                          <a:effectLst/>
                        </a:rPr>
                        <a:t>жағдайларда</a:t>
                      </a:r>
                      <a:r>
                        <a:rPr lang="ru-RU" dirty="0" smtClean="0">
                          <a:solidFill>
                            <a:srgbClr val="000000"/>
                          </a:solidFill>
                          <a:effectLst/>
                        </a:rPr>
                        <a:t> </a:t>
                      </a:r>
                      <a:r>
                        <a:rPr lang="ru-RU" dirty="0" err="1" smtClean="0">
                          <a:solidFill>
                            <a:srgbClr val="000000"/>
                          </a:solidFill>
                          <a:effectLst/>
                        </a:rPr>
                        <a:t>қолданылады</a:t>
                      </a:r>
                      <a:r>
                        <a:rPr lang="ru-RU" dirty="0" smtClean="0">
                          <a:solidFill>
                            <a:srgbClr val="000000"/>
                          </a:solidFill>
                          <a:effectLst/>
                        </a:rPr>
                        <a:t>.</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Бөлу</a:t>
                      </a:r>
                      <a:r>
                        <a:rPr lang="ru-RU" dirty="0" smtClean="0">
                          <a:solidFill>
                            <a:srgbClr val="000000"/>
                          </a:solidFill>
                          <a:effectLst/>
                        </a:rPr>
                        <a:t> </a:t>
                      </a:r>
                      <a:r>
                        <a:rPr lang="ru-RU" dirty="0" err="1" smtClean="0">
                          <a:solidFill>
                            <a:srgbClr val="000000"/>
                          </a:solidFill>
                          <a:effectLst/>
                        </a:rPr>
                        <a:t>үшін</a:t>
                      </a:r>
                      <a:r>
                        <a:rPr lang="ru-RU" dirty="0" smtClean="0">
                          <a:solidFill>
                            <a:srgbClr val="000000"/>
                          </a:solidFill>
                          <a:effectLst/>
                        </a:rPr>
                        <a:t> </a:t>
                      </a:r>
                      <a:r>
                        <a:rPr lang="ru-RU" dirty="0" err="1" smtClean="0">
                          <a:solidFill>
                            <a:srgbClr val="000000"/>
                          </a:solidFill>
                          <a:effectLst/>
                        </a:rPr>
                        <a:t>серіктестің</a:t>
                      </a:r>
                      <a:r>
                        <a:rPr lang="ru-RU" dirty="0" smtClean="0">
                          <a:solidFill>
                            <a:srgbClr val="000000"/>
                          </a:solidFill>
                          <a:effectLst/>
                        </a:rPr>
                        <a:t> </a:t>
                      </a:r>
                      <a:r>
                        <a:rPr lang="ru-RU" dirty="0" err="1" smtClean="0">
                          <a:solidFill>
                            <a:srgbClr val="000000"/>
                          </a:solidFill>
                          <a:effectLst/>
                        </a:rPr>
                        <a:t>келісімі</a:t>
                      </a:r>
                      <a:r>
                        <a:rPr lang="ru-RU" dirty="0" smtClean="0">
                          <a:solidFill>
                            <a:srgbClr val="000000"/>
                          </a:solidFill>
                          <a:effectLst/>
                        </a:rPr>
                        <a:t> </a:t>
                      </a:r>
                      <a:r>
                        <a:rPr lang="ru-RU" dirty="0" err="1" smtClean="0">
                          <a:solidFill>
                            <a:srgbClr val="000000"/>
                          </a:solidFill>
                          <a:effectLst/>
                        </a:rPr>
                        <a:t>қажет</a:t>
                      </a:r>
                      <a:r>
                        <a:rPr lang="ru-RU" dirty="0" smtClean="0">
                          <a:solidFill>
                            <a:srgbClr val="000000"/>
                          </a:solidFill>
                          <a:effectLst/>
                        </a:rPr>
                        <a:t>, </a:t>
                      </a:r>
                      <a:r>
                        <a:rPr lang="ru-RU" dirty="0" err="1" smtClean="0">
                          <a:solidFill>
                            <a:srgbClr val="000000"/>
                          </a:solidFill>
                          <a:effectLst/>
                        </a:rPr>
                        <a:t>мысалы</a:t>
                      </a:r>
                      <a:r>
                        <a:rPr lang="ru-RU" dirty="0" smtClean="0">
                          <a:solidFill>
                            <a:srgbClr val="000000"/>
                          </a:solidFill>
                          <a:effectLst/>
                        </a:rPr>
                        <a:t>, </a:t>
                      </a:r>
                      <a:r>
                        <a:rPr lang="ru-RU" dirty="0" err="1" smtClean="0">
                          <a:solidFill>
                            <a:srgbClr val="000000"/>
                          </a:solidFill>
                          <a:effectLst/>
                        </a:rPr>
                        <a:t>еңбек</a:t>
                      </a:r>
                      <a:r>
                        <a:rPr lang="ru-RU" dirty="0" smtClean="0">
                          <a:solidFill>
                            <a:srgbClr val="000000"/>
                          </a:solidFill>
                          <a:effectLst/>
                        </a:rPr>
                        <a:t> </a:t>
                      </a:r>
                      <a:r>
                        <a:rPr lang="ru-RU" dirty="0" err="1" smtClean="0">
                          <a:solidFill>
                            <a:srgbClr val="000000"/>
                          </a:solidFill>
                          <a:effectLst/>
                        </a:rPr>
                        <a:t>шарты</a:t>
                      </a:r>
                      <a:r>
                        <a:rPr lang="ru-RU" dirty="0" smtClean="0">
                          <a:solidFill>
                            <a:srgbClr val="000000"/>
                          </a:solidFill>
                          <a:effectLst/>
                        </a:rPr>
                        <a:t> </a:t>
                      </a:r>
                      <a:r>
                        <a:rPr lang="ru-RU" dirty="0" err="1" smtClean="0">
                          <a:solidFill>
                            <a:srgbClr val="000000"/>
                          </a:solidFill>
                          <a:effectLst/>
                        </a:rPr>
                        <a:t>бойынша</a:t>
                      </a:r>
                      <a:r>
                        <a:rPr lang="ru-RU" dirty="0" smtClean="0">
                          <a:solidFill>
                            <a:srgbClr val="000000"/>
                          </a:solidFill>
                          <a:effectLst/>
                        </a:rPr>
                        <a:t> </a:t>
                      </a:r>
                      <a:r>
                        <a:rPr lang="ru-RU" dirty="0" err="1" smtClean="0">
                          <a:solidFill>
                            <a:srgbClr val="000000"/>
                          </a:solidFill>
                          <a:effectLst/>
                        </a:rPr>
                        <a:t>жұмыс</a:t>
                      </a:r>
                      <a:r>
                        <a:rPr lang="ru-RU" dirty="0" smtClean="0">
                          <a:solidFill>
                            <a:srgbClr val="000000"/>
                          </a:solidFill>
                          <a:effectLst/>
                        </a:rPr>
                        <a:t> </a:t>
                      </a:r>
                      <a:r>
                        <a:rPr lang="ru-RU" dirty="0" err="1" smtClean="0">
                          <a:solidFill>
                            <a:srgbClr val="000000"/>
                          </a:solidFill>
                          <a:effectLst/>
                        </a:rPr>
                        <a:t>шарты</a:t>
                      </a:r>
                      <a:r>
                        <a:rPr lang="ru-RU" dirty="0" smtClean="0">
                          <a:solidFill>
                            <a:srgbClr val="000000"/>
                          </a:solidFill>
                          <a:effectLst/>
                        </a:rPr>
                        <a:t> </a:t>
                      </a:r>
                      <a:r>
                        <a:rPr lang="ru-RU" dirty="0" err="1" smtClean="0">
                          <a:solidFill>
                            <a:srgbClr val="000000"/>
                          </a:solidFill>
                          <a:effectLst/>
                        </a:rPr>
                        <a:t>және</a:t>
                      </a:r>
                      <a:r>
                        <a:rPr lang="ru-RU" dirty="0" smtClean="0">
                          <a:solidFill>
                            <a:srgbClr val="000000"/>
                          </a:solidFill>
                          <a:effectLst/>
                        </a:rPr>
                        <a:t> </a:t>
                      </a:r>
                      <a:r>
                        <a:rPr lang="ru-RU" dirty="0" err="1" smtClean="0">
                          <a:solidFill>
                            <a:srgbClr val="000000"/>
                          </a:solidFill>
                          <a:effectLst/>
                        </a:rPr>
                        <a:t>материалдарды</a:t>
                      </a:r>
                      <a:r>
                        <a:rPr lang="ru-RU" dirty="0" smtClean="0">
                          <a:solidFill>
                            <a:srgbClr val="000000"/>
                          </a:solidFill>
                          <a:effectLst/>
                        </a:rPr>
                        <a:t> </a:t>
                      </a:r>
                      <a:r>
                        <a:rPr lang="ru-RU" dirty="0" err="1" smtClean="0">
                          <a:solidFill>
                            <a:srgbClr val="000000"/>
                          </a:solidFill>
                          <a:effectLst/>
                        </a:rPr>
                        <a:t>сату</a:t>
                      </a:r>
                      <a:r>
                        <a:rPr lang="ru-RU" dirty="0" smtClean="0">
                          <a:solidFill>
                            <a:srgbClr val="000000"/>
                          </a:solidFill>
                          <a:effectLst/>
                        </a:rPr>
                        <a:t> </a:t>
                      </a:r>
                      <a:r>
                        <a:rPr lang="ru-RU" dirty="0" err="1" smtClean="0">
                          <a:solidFill>
                            <a:srgbClr val="000000"/>
                          </a:solidFill>
                          <a:effectLst/>
                        </a:rPr>
                        <a:t>шарты</a:t>
                      </a:r>
                      <a:r>
                        <a:rPr lang="ru-RU" dirty="0" smtClean="0">
                          <a:solidFill>
                            <a:srgbClr val="000000"/>
                          </a:solidFill>
                          <a:effectLst/>
                        </a:rPr>
                        <a:t>.</a:t>
                      </a:r>
                      <a:endParaRPr lang="ru-RU" dirty="0">
                        <a:solidFill>
                          <a:srgbClr val="000000"/>
                        </a:solidFill>
                        <a:effectLst/>
                      </a:endParaRPr>
                    </a:p>
                  </a:txBody>
                  <a:tcPr marL="68580" marR="68580" marT="0" marB="0"/>
                </a:tc>
              </a:tr>
              <a:tr h="985316">
                <a:tc>
                  <a:txBody>
                    <a:bodyPr/>
                    <a:lstStyle/>
                    <a:p>
                      <a:pPr fontAlgn="t"/>
                      <a:r>
                        <a:rPr lang="ru-RU" dirty="0" smtClean="0">
                          <a:solidFill>
                            <a:srgbClr val="000000"/>
                          </a:solidFill>
                          <a:effectLst/>
                        </a:rPr>
                        <a:t>7. </a:t>
                      </a:r>
                      <a:r>
                        <a:rPr lang="ru-RU" dirty="0" err="1" smtClean="0">
                          <a:solidFill>
                            <a:srgbClr val="000000"/>
                          </a:solidFill>
                          <a:effectLst/>
                        </a:rPr>
                        <a:t>Кейінге</a:t>
                      </a:r>
                      <a:r>
                        <a:rPr lang="ru-RU" dirty="0" smtClean="0">
                          <a:solidFill>
                            <a:srgbClr val="000000"/>
                          </a:solidFill>
                          <a:effectLst/>
                        </a:rPr>
                        <a:t> </a:t>
                      </a:r>
                      <a:r>
                        <a:rPr lang="ru-RU" dirty="0" err="1" smtClean="0">
                          <a:solidFill>
                            <a:srgbClr val="000000"/>
                          </a:solidFill>
                          <a:effectLst/>
                        </a:rPr>
                        <a:t>қалдырылған</a:t>
                      </a:r>
                      <a:r>
                        <a:rPr lang="ru-RU" dirty="0" smtClean="0">
                          <a:solidFill>
                            <a:srgbClr val="000000"/>
                          </a:solidFill>
                          <a:effectLst/>
                        </a:rPr>
                        <a:t> </a:t>
                      </a:r>
                      <a:r>
                        <a:rPr lang="ru-RU" dirty="0" err="1" smtClean="0">
                          <a:solidFill>
                            <a:srgbClr val="000000"/>
                          </a:solidFill>
                          <a:effectLst/>
                        </a:rPr>
                        <a:t>салықты</a:t>
                      </a:r>
                      <a:r>
                        <a:rPr lang="ru-RU" dirty="0" smtClean="0">
                          <a:solidFill>
                            <a:srgbClr val="000000"/>
                          </a:solidFill>
                          <a:effectLst/>
                        </a:rPr>
                        <a:t> </a:t>
                      </a:r>
                      <a:r>
                        <a:rPr lang="ru-RU" dirty="0" err="1" smtClean="0">
                          <a:solidFill>
                            <a:srgbClr val="000000"/>
                          </a:solidFill>
                          <a:effectLst/>
                        </a:rPr>
                        <a:t>төлеу</a:t>
                      </a:r>
                      <a:r>
                        <a:rPr lang="ru-RU" dirty="0" smtClean="0">
                          <a:solidFill>
                            <a:srgbClr val="000000"/>
                          </a:solidFill>
                          <a:effectLst/>
                        </a:rPr>
                        <a:t> </a:t>
                      </a:r>
                      <a:r>
                        <a:rPr lang="ru-RU" dirty="0" err="1" smtClean="0">
                          <a:solidFill>
                            <a:srgbClr val="000000"/>
                          </a:solidFill>
                          <a:effectLst/>
                        </a:rPr>
                        <a:t>әдісі</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Айналым</a:t>
                      </a:r>
                      <a:r>
                        <a:rPr lang="ru-RU" dirty="0" smtClean="0">
                          <a:solidFill>
                            <a:srgbClr val="000000"/>
                          </a:solidFill>
                          <a:effectLst/>
                        </a:rPr>
                        <a:t> </a:t>
                      </a:r>
                      <a:r>
                        <a:rPr lang="ru-RU" dirty="0" err="1" smtClean="0">
                          <a:solidFill>
                            <a:srgbClr val="000000"/>
                          </a:solidFill>
                          <a:effectLst/>
                        </a:rPr>
                        <a:t>қаражатын</a:t>
                      </a:r>
                      <a:r>
                        <a:rPr lang="ru-RU" dirty="0" smtClean="0">
                          <a:solidFill>
                            <a:srgbClr val="000000"/>
                          </a:solidFill>
                          <a:effectLst/>
                        </a:rPr>
                        <a:t> </a:t>
                      </a:r>
                      <a:r>
                        <a:rPr lang="ru-RU" dirty="0" err="1" smtClean="0">
                          <a:solidFill>
                            <a:srgbClr val="000000"/>
                          </a:solidFill>
                          <a:effectLst/>
                        </a:rPr>
                        <a:t>үнемдеуге</a:t>
                      </a:r>
                      <a:r>
                        <a:rPr lang="ru-RU" dirty="0" smtClean="0">
                          <a:solidFill>
                            <a:srgbClr val="000000"/>
                          </a:solidFill>
                          <a:effectLst/>
                        </a:rPr>
                        <a:t> </a:t>
                      </a:r>
                      <a:r>
                        <a:rPr lang="ru-RU" dirty="0" err="1" smtClean="0">
                          <a:solidFill>
                            <a:srgbClr val="000000"/>
                          </a:solidFill>
                          <a:effectLst/>
                        </a:rPr>
                        <a:t>мүмкіндік</a:t>
                      </a:r>
                      <a:r>
                        <a:rPr lang="ru-RU" dirty="0" smtClean="0">
                          <a:solidFill>
                            <a:srgbClr val="000000"/>
                          </a:solidFill>
                          <a:effectLst/>
                        </a:rPr>
                        <a:t> </a:t>
                      </a:r>
                      <a:r>
                        <a:rPr lang="ru-RU" dirty="0" err="1" smtClean="0">
                          <a:solidFill>
                            <a:srgbClr val="000000"/>
                          </a:solidFill>
                          <a:effectLst/>
                        </a:rPr>
                        <a:t>береді</a:t>
                      </a:r>
                      <a:r>
                        <a:rPr lang="ru-RU" dirty="0" smtClean="0">
                          <a:solidFill>
                            <a:srgbClr val="000000"/>
                          </a:solidFill>
                          <a:effectLst/>
                        </a:rPr>
                        <a:t>, ал </a:t>
                      </a:r>
                      <a:r>
                        <a:rPr lang="ru-RU" dirty="0" err="1" smtClean="0">
                          <a:solidFill>
                            <a:srgbClr val="000000"/>
                          </a:solidFill>
                          <a:effectLst/>
                        </a:rPr>
                        <a:t>кейбір</a:t>
                      </a:r>
                      <a:r>
                        <a:rPr lang="ru-RU" dirty="0" smtClean="0">
                          <a:solidFill>
                            <a:srgbClr val="000000"/>
                          </a:solidFill>
                          <a:effectLst/>
                        </a:rPr>
                        <a:t> </a:t>
                      </a:r>
                      <a:r>
                        <a:rPr lang="ru-RU" dirty="0" err="1" smtClean="0">
                          <a:solidFill>
                            <a:srgbClr val="000000"/>
                          </a:solidFill>
                          <a:effectLst/>
                        </a:rPr>
                        <a:t>жағдайларда</a:t>
                      </a:r>
                      <a:r>
                        <a:rPr lang="ru-RU" dirty="0" smtClean="0">
                          <a:solidFill>
                            <a:srgbClr val="000000"/>
                          </a:solidFill>
                          <a:effectLst/>
                        </a:rPr>
                        <a:t> </a:t>
                      </a:r>
                      <a:r>
                        <a:rPr lang="ru-RU" dirty="0" err="1" smtClean="0">
                          <a:solidFill>
                            <a:srgbClr val="000000"/>
                          </a:solidFill>
                          <a:effectLst/>
                        </a:rPr>
                        <a:t>пайыздарды</a:t>
                      </a:r>
                      <a:r>
                        <a:rPr lang="ru-RU" dirty="0" smtClean="0">
                          <a:solidFill>
                            <a:srgbClr val="000000"/>
                          </a:solidFill>
                          <a:effectLst/>
                        </a:rPr>
                        <a:t> </a:t>
                      </a:r>
                      <a:r>
                        <a:rPr lang="ru-RU" dirty="0" err="1" smtClean="0">
                          <a:solidFill>
                            <a:srgbClr val="000000"/>
                          </a:solidFill>
                          <a:effectLst/>
                        </a:rPr>
                        <a:t>есептеуді</a:t>
                      </a:r>
                      <a:r>
                        <a:rPr lang="ru-RU" dirty="0" smtClean="0">
                          <a:solidFill>
                            <a:srgbClr val="000000"/>
                          </a:solidFill>
                          <a:effectLst/>
                        </a:rPr>
                        <a:t> </a:t>
                      </a:r>
                      <a:r>
                        <a:rPr lang="ru-RU" dirty="0" err="1" smtClean="0">
                          <a:solidFill>
                            <a:srgbClr val="000000"/>
                          </a:solidFill>
                          <a:effectLst/>
                        </a:rPr>
                        <a:t>болдырмайды</a:t>
                      </a:r>
                      <a:endParaRPr lang="ru-RU" dirty="0">
                        <a:solidFill>
                          <a:srgbClr val="000000"/>
                        </a:solidFill>
                        <a:effectLst/>
                      </a:endParaRPr>
                    </a:p>
                  </a:txBody>
                  <a:tcPr marL="68580" marR="68580" marT="0" marB="0"/>
                </a:tc>
                <a:tc>
                  <a:txBody>
                    <a:bodyPr/>
                    <a:lstStyle/>
                    <a:p>
                      <a:pPr fontAlgn="t"/>
                      <a:r>
                        <a:rPr lang="ru-RU" dirty="0" err="1" smtClean="0">
                          <a:solidFill>
                            <a:srgbClr val="000000"/>
                          </a:solidFill>
                          <a:effectLst/>
                        </a:rPr>
                        <a:t>Салық</a:t>
                      </a:r>
                      <a:r>
                        <a:rPr lang="ru-RU" dirty="0" smtClean="0">
                          <a:solidFill>
                            <a:srgbClr val="000000"/>
                          </a:solidFill>
                          <a:effectLst/>
                        </a:rPr>
                        <a:t> </a:t>
                      </a:r>
                      <a:r>
                        <a:rPr lang="ru-RU" dirty="0" err="1" smtClean="0">
                          <a:solidFill>
                            <a:srgbClr val="000000"/>
                          </a:solidFill>
                          <a:effectLst/>
                        </a:rPr>
                        <a:t>төлеу</a:t>
                      </a:r>
                      <a:r>
                        <a:rPr lang="ru-RU" dirty="0" smtClean="0">
                          <a:solidFill>
                            <a:srgbClr val="000000"/>
                          </a:solidFill>
                          <a:effectLst/>
                        </a:rPr>
                        <a:t> </a:t>
                      </a:r>
                      <a:r>
                        <a:rPr lang="ru-RU" dirty="0" err="1" smtClean="0">
                          <a:solidFill>
                            <a:srgbClr val="000000"/>
                          </a:solidFill>
                          <a:effectLst/>
                        </a:rPr>
                        <a:t>қажеттілігін</a:t>
                      </a:r>
                      <a:r>
                        <a:rPr lang="ru-RU" dirty="0" smtClean="0">
                          <a:solidFill>
                            <a:srgbClr val="000000"/>
                          </a:solidFill>
                          <a:effectLst/>
                        </a:rPr>
                        <a:t> </a:t>
                      </a:r>
                      <a:r>
                        <a:rPr lang="ru-RU" dirty="0" err="1" smtClean="0">
                          <a:solidFill>
                            <a:srgbClr val="000000"/>
                          </a:solidFill>
                          <a:effectLst/>
                        </a:rPr>
                        <a:t>жояды</a:t>
                      </a:r>
                      <a:r>
                        <a:rPr lang="ru-RU" dirty="0" smtClean="0">
                          <a:solidFill>
                            <a:srgbClr val="000000"/>
                          </a:solidFill>
                          <a:effectLst/>
                        </a:rPr>
                        <a:t>, </a:t>
                      </a:r>
                      <a:r>
                        <a:rPr lang="ru-RU" dirty="0" err="1" smtClean="0">
                          <a:solidFill>
                            <a:srgbClr val="000000"/>
                          </a:solidFill>
                          <a:effectLst/>
                        </a:rPr>
                        <a:t>бірақ</a:t>
                      </a:r>
                      <a:r>
                        <a:rPr lang="ru-RU" dirty="0" smtClean="0">
                          <a:solidFill>
                            <a:srgbClr val="000000"/>
                          </a:solidFill>
                          <a:effectLst/>
                        </a:rPr>
                        <a:t> </a:t>
                      </a:r>
                      <a:r>
                        <a:rPr lang="ru-RU" dirty="0" err="1" smtClean="0">
                          <a:solidFill>
                            <a:srgbClr val="000000"/>
                          </a:solidFill>
                          <a:effectLst/>
                        </a:rPr>
                        <a:t>жоймайды</a:t>
                      </a:r>
                      <a:endParaRPr lang="ru-RU" dirty="0">
                        <a:solidFill>
                          <a:srgbClr val="000000"/>
                        </a:solidFill>
                        <a:effectLst/>
                      </a:endParaRPr>
                    </a:p>
                  </a:txBody>
                  <a:tcPr marL="68580" marR="68580" marT="0" marB="0"/>
                </a:tc>
              </a:tr>
            </a:tbl>
          </a:graphicData>
        </a:graphic>
      </p:graphicFrame>
    </p:spTree>
    <p:extLst>
      <p:ext uri="{BB962C8B-B14F-4D97-AF65-F5344CB8AC3E}">
        <p14:creationId xmlns:p14="http://schemas.microsoft.com/office/powerpoint/2010/main" val="648624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36772" y="2443738"/>
            <a:ext cx="8468087" cy="769441"/>
          </a:xfrm>
          <a:prstGeom prst="rect">
            <a:avLst/>
          </a:prstGeom>
          <a:ln>
            <a:solidFill>
              <a:schemeClr val="tx1"/>
            </a:solidFill>
          </a:ln>
          <a:scene3d>
            <a:camera prst="orthographicFront"/>
            <a:lightRig rig="threePt" dir="t"/>
          </a:scene3d>
          <a:sp3d>
            <a:bevelT prst="relaxedInset"/>
          </a:sp3d>
        </p:spPr>
        <p:txBody>
          <a:bodyPr wrap="none">
            <a:spAutoFit/>
          </a:bodyPr>
          <a:lstStyle/>
          <a:p>
            <a:pPr algn="ctr"/>
            <a:r>
              <a:rPr lang="ru-RU" sz="4400" b="1" dirty="0" smtClean="0">
                <a:ln w="19050">
                  <a:solidFill>
                    <a:schemeClr val="tx2">
                      <a:tint val="1000"/>
                    </a:schemeClr>
                  </a:solidFill>
                  <a:prstDash val="solid"/>
                </a:ln>
                <a:effectLst>
                  <a:outerShdw blurRad="50000" dist="50800" dir="7500000" algn="tl">
                    <a:srgbClr val="000000">
                      <a:shade val="5000"/>
                      <a:alpha val="35000"/>
                    </a:srgbClr>
                  </a:outerShdw>
                </a:effectLst>
                <a:latin typeface="Times New Roman" pitchFamily="18" charset="0"/>
                <a:cs typeface="Times New Roman" pitchFamily="18" charset="0"/>
              </a:rPr>
              <a:t>НАЗАРЛАРЫҢЫЗҒА РАХМЕТ</a:t>
            </a:r>
            <a:r>
              <a:rPr lang="ru-RU" sz="44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imes New Roman" pitchFamily="18" charset="0"/>
                <a:cs typeface="Times New Roman" pitchFamily="18" charset="0"/>
              </a:rPr>
              <a:t>!</a:t>
            </a:r>
            <a:endParaRPr lang="ru-RU" sz="44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545020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25730" y="422910"/>
            <a:ext cx="12066270" cy="2211375"/>
          </a:xfrm>
          <a:prstGeom prst="rect">
            <a:avLst/>
          </a:prstGeom>
          <a:solidFill>
            <a:schemeClr val="accent4">
              <a:lumMod val="20000"/>
              <a:lumOff val="80000"/>
            </a:schemeClr>
          </a:solidFill>
        </p:spPr>
        <p:txBody>
          <a:bodyPr wrap="square" rtlCol="0">
            <a:spAutoFit/>
          </a:bodyPr>
          <a:lstStyle/>
          <a:p>
            <a:r>
              <a:rPr lang="kk-KZ" sz="3200" b="1" dirty="0" smtClean="0">
                <a:latin typeface="Arial" panose="020B0604020202020204" pitchFamily="34" charset="0"/>
              </a:rPr>
              <a:t>Дәрістің мақсаты</a:t>
            </a:r>
          </a:p>
          <a:p>
            <a:r>
              <a:rPr lang="kk-KZ" sz="3200" b="1" dirty="0">
                <a:latin typeface="Times New Roman" panose="02020603050405020304" pitchFamily="18" charset="0"/>
                <a:cs typeface="Times New Roman" panose="02020603050405020304" pitchFamily="18" charset="0"/>
              </a:rPr>
              <a:t>Салықтық оңтайландыру </a:t>
            </a:r>
            <a:r>
              <a:rPr lang="kk-KZ" sz="3200" b="1" dirty="0" smtClean="0">
                <a:latin typeface="Times New Roman" panose="02020603050405020304" pitchFamily="18" charset="0"/>
                <a:cs typeface="Times New Roman" panose="02020603050405020304" pitchFamily="18" charset="0"/>
              </a:rPr>
              <a:t>принциптері мен әдістерін түсіндіру</a:t>
            </a:r>
            <a:r>
              <a:rPr lang="ru-RU" sz="3200" dirty="0"/>
              <a:t/>
            </a:r>
            <a:br>
              <a:rPr lang="ru-RU" sz="3200" dirty="0"/>
            </a:br>
            <a:endParaRPr lang="kk-KZ" sz="3200" b="1" dirty="0" smtClean="0">
              <a:latin typeface="Arial" panose="020B0604020202020204" pitchFamily="34" charset="0"/>
            </a:endParaRPr>
          </a:p>
          <a:p>
            <a:endParaRPr lang="ru-RU" sz="2000" dirty="0" smtClean="0">
              <a:latin typeface="Arial" panose="020B0604020202020204" pitchFamily="34" charset="0"/>
              <a:cs typeface="Arial" panose="020B0604020202020204" pitchFamily="34" charset="0"/>
            </a:endParaRPr>
          </a:p>
          <a:p>
            <a:pPr marL="109728" lvl="0">
              <a:lnSpc>
                <a:spcPct val="80000"/>
              </a:lnSpc>
              <a:spcBef>
                <a:spcPts val="300"/>
              </a:spcBef>
              <a:buClr>
                <a:schemeClr val="accent3"/>
              </a:buClr>
              <a:defRPr/>
            </a:pPr>
            <a:endParaRPr lang="ru-RU" sz="2400" b="1" dirty="0">
              <a:latin typeface="Arial" panose="020B0604020202020204" pitchFamily="34" charset="0"/>
              <a:cs typeface="Arial" panose="020B0604020202020204" pitchFamily="34" charset="0"/>
            </a:endParaRPr>
          </a:p>
        </p:txBody>
      </p:sp>
      <p:sp>
        <p:nvSpPr>
          <p:cNvPr id="3" name="Объект 2">
            <a:extLst>
              <a:ext uri="{FF2B5EF4-FFF2-40B4-BE49-F238E27FC236}">
                <a16:creationId xmlns="" xmlns:a16="http://schemas.microsoft.com/office/drawing/2014/main" id="{ABECB508-E54F-431C-ACE8-ADEC8598F13F}"/>
              </a:ext>
            </a:extLst>
          </p:cNvPr>
          <p:cNvSpPr>
            <a:spLocks noGrp="1"/>
          </p:cNvSpPr>
          <p:nvPr>
            <p:ph idx="1"/>
          </p:nvPr>
        </p:nvSpPr>
        <p:spPr>
          <a:xfrm>
            <a:off x="125730" y="3539606"/>
            <a:ext cx="12066270" cy="3055504"/>
          </a:xfrm>
          <a:solidFill>
            <a:schemeClr val="accent3">
              <a:lumMod val="20000"/>
              <a:lumOff val="80000"/>
            </a:schemeClr>
          </a:solidFill>
        </p:spPr>
        <p:txBody>
          <a:bodyPr>
            <a:normAutofit/>
          </a:bodyPr>
          <a:lstStyle/>
          <a:p>
            <a:pPr marL="109728" lvl="0" indent="0">
              <a:lnSpc>
                <a:spcPct val="80000"/>
              </a:lnSpc>
              <a:spcBef>
                <a:spcPts val="300"/>
              </a:spcBef>
              <a:buClr>
                <a:schemeClr val="accent3"/>
              </a:buClr>
              <a:buNone/>
              <a:defRPr/>
            </a:pPr>
            <a:endParaRPr lang="ru-RU" sz="2000" dirty="0" smtClean="0">
              <a:latin typeface="Arial" panose="020B0604020202020204" pitchFamily="34" charset="0"/>
              <a:cs typeface="Arial" panose="020B0604020202020204" pitchFamily="34" charset="0"/>
            </a:endParaRPr>
          </a:p>
          <a:p>
            <a:pPr marL="566928" lvl="0" indent="-457200">
              <a:lnSpc>
                <a:spcPct val="80000"/>
              </a:lnSpc>
              <a:spcBef>
                <a:spcPts val="300"/>
              </a:spcBef>
              <a:buClr>
                <a:schemeClr val="accent3"/>
              </a:buClr>
              <a:buAutoNum type="arabicPeriod"/>
              <a:defRPr/>
            </a:pPr>
            <a:r>
              <a:rPr lang="ru-RU" sz="2000" dirty="0" err="1" smtClean="0">
                <a:latin typeface="Arial" panose="020B0604020202020204" pitchFamily="34" charset="0"/>
                <a:cs typeface="Arial" panose="020B0604020202020204" pitchFamily="34" charset="0"/>
              </a:rPr>
              <a:t>Салықтық</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оңтайландыру</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туралы</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түсінік</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және</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мақсаты</a:t>
            </a:r>
            <a:endParaRPr lang="ru-RU" sz="2000" dirty="0" smtClean="0">
              <a:latin typeface="Arial" panose="020B0604020202020204" pitchFamily="34" charset="0"/>
              <a:cs typeface="Arial" panose="020B0604020202020204" pitchFamily="34" charset="0"/>
            </a:endParaRPr>
          </a:p>
          <a:p>
            <a:pPr marL="566928" indent="-457200">
              <a:lnSpc>
                <a:spcPct val="80000"/>
              </a:lnSpc>
              <a:spcBef>
                <a:spcPts val="300"/>
              </a:spcBef>
              <a:buClr>
                <a:schemeClr val="accent3"/>
              </a:buClr>
              <a:buFont typeface="Arial" panose="020B0604020202020204" pitchFamily="34" charset="0"/>
              <a:buAutoNum type="arabicPeriod"/>
              <a:defRPr/>
            </a:pPr>
            <a:r>
              <a:rPr lang="ru-RU" sz="2000" dirty="0" err="1">
                <a:latin typeface="Arial" panose="020B0604020202020204" pitchFamily="34" charset="0"/>
                <a:cs typeface="Arial" panose="020B0604020202020204" pitchFamily="34" charset="0"/>
              </a:rPr>
              <a:t>Салықтық</a:t>
            </a:r>
            <a:r>
              <a:rPr lang="ru-RU" sz="2000" dirty="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оңтайландырудың</a:t>
            </a:r>
            <a:r>
              <a:rPr lang="ru-RU" sz="2000" dirty="0" smtClean="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элементтері</a:t>
            </a:r>
            <a:endParaRPr lang="ru-RU" sz="2000" dirty="0" smtClean="0">
              <a:latin typeface="Arial" panose="020B0604020202020204" pitchFamily="34" charset="0"/>
              <a:cs typeface="Arial" panose="020B0604020202020204" pitchFamily="34" charset="0"/>
            </a:endParaRPr>
          </a:p>
          <a:p>
            <a:pPr marL="566928" lvl="0" indent="-457200">
              <a:lnSpc>
                <a:spcPct val="80000"/>
              </a:lnSpc>
              <a:spcBef>
                <a:spcPts val="300"/>
              </a:spcBef>
              <a:buClr>
                <a:schemeClr val="accent3"/>
              </a:buClr>
              <a:buFont typeface="Arial" panose="020B0604020202020204" pitchFamily="34" charset="0"/>
              <a:buAutoNum type="arabicPeriod"/>
              <a:defRPr/>
            </a:pPr>
            <a:r>
              <a:rPr lang="ru-RU" sz="2000" dirty="0" err="1">
                <a:latin typeface="Arial" panose="020B0604020202020204" pitchFamily="34" charset="0"/>
                <a:cs typeface="Arial" panose="020B0604020202020204" pitchFamily="34" charset="0"/>
              </a:rPr>
              <a:t>Салықтық</a:t>
            </a:r>
            <a:r>
              <a:rPr lang="ru-RU" sz="2000" dirty="0">
                <a:latin typeface="Arial" panose="020B0604020202020204" pitchFamily="34" charset="0"/>
                <a:cs typeface="Arial" panose="020B0604020202020204" pitchFamily="34" charset="0"/>
              </a:rPr>
              <a:t> </a:t>
            </a:r>
            <a:r>
              <a:rPr lang="ru-RU" sz="2000" dirty="0" err="1">
                <a:latin typeface="Arial" panose="020B0604020202020204" pitchFamily="34" charset="0"/>
                <a:cs typeface="Arial" panose="020B0604020202020204" pitchFamily="34" charset="0"/>
              </a:rPr>
              <a:t>оңтайландыру</a:t>
            </a:r>
            <a:r>
              <a:rPr lang="ru-RU" sz="2000" dirty="0">
                <a:latin typeface="Arial" panose="020B0604020202020204" pitchFamily="34" charset="0"/>
                <a:cs typeface="Arial" panose="020B0604020202020204" pitchFamily="34" charset="0"/>
              </a:rPr>
              <a:t> </a:t>
            </a:r>
            <a:r>
              <a:rPr lang="ru-RU" sz="2000" dirty="0" err="1" smtClean="0">
                <a:latin typeface="Arial" panose="020B0604020202020204" pitchFamily="34" charset="0"/>
                <a:cs typeface="Arial" panose="020B0604020202020204" pitchFamily="34" charset="0"/>
              </a:rPr>
              <a:t>әдістері</a:t>
            </a:r>
            <a:endParaRPr lang="ru-RU" sz="2000" dirty="0">
              <a:latin typeface="Arial" panose="020B0604020202020204" pitchFamily="34" charset="0"/>
              <a:cs typeface="Arial" panose="020B0604020202020204" pitchFamily="34" charset="0"/>
            </a:endParaRPr>
          </a:p>
          <a:p>
            <a:pPr marL="566928" indent="-457200">
              <a:lnSpc>
                <a:spcPct val="80000"/>
              </a:lnSpc>
              <a:spcBef>
                <a:spcPts val="300"/>
              </a:spcBef>
              <a:buClr>
                <a:schemeClr val="accent3"/>
              </a:buClr>
              <a:buFont typeface="Arial" panose="020B0604020202020204" pitchFamily="34" charset="0"/>
              <a:buAutoNum type="arabicPeriod"/>
              <a:defRPr/>
            </a:pPr>
            <a:endParaRPr lang="ru-RU"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 xmlns:a16="http://schemas.microsoft.com/office/drawing/2014/main" id="{D5AE4F55-7BD9-4D9B-A94F-370A7CD6EAC2}"/>
              </a:ext>
            </a:extLst>
          </p:cNvPr>
          <p:cNvSpPr txBox="1"/>
          <p:nvPr/>
        </p:nvSpPr>
        <p:spPr>
          <a:xfrm>
            <a:off x="125730" y="3203671"/>
            <a:ext cx="12066270" cy="461665"/>
          </a:xfrm>
          <a:prstGeom prst="rect">
            <a:avLst/>
          </a:prstGeom>
          <a:solidFill>
            <a:schemeClr val="accent3">
              <a:lumMod val="20000"/>
              <a:lumOff val="80000"/>
            </a:schemeClr>
          </a:solidFill>
        </p:spPr>
        <p:txBody>
          <a:bodyPr wrap="square">
            <a:spAutoFit/>
          </a:bodyPr>
          <a:lstStyle/>
          <a:p>
            <a:r>
              <a:rPr kumimoji="0" lang="ru-RU" sz="2400" b="1" i="0" u="none" strike="noStrike" kern="1200" cap="none" spc="0" normalizeH="0" baseline="0" noProof="0" dirty="0" err="1" smtClean="0">
                <a:ln>
                  <a:noFill/>
                </a:ln>
                <a:solidFill>
                  <a:prstClr val="black"/>
                </a:solidFill>
                <a:effectLst/>
                <a:uLnTx/>
                <a:uFillTx/>
                <a:latin typeface="Arial" panose="020B0604020202020204" pitchFamily="34" charset="0"/>
                <a:ea typeface="+mj-ea"/>
                <a:cs typeface="Arial" panose="020B0604020202020204" pitchFamily="34" charset="0"/>
              </a:rPr>
              <a:t>Дәрістің</a:t>
            </a:r>
            <a:r>
              <a:rPr kumimoji="0" lang="ru-RU" sz="2400" b="1" i="0" u="none" strike="noStrike" kern="1200" cap="none" spc="0" normalizeH="0" baseline="0" noProof="0" dirty="0" smtClean="0">
                <a:ln>
                  <a:noFill/>
                </a:ln>
                <a:solidFill>
                  <a:prstClr val="black"/>
                </a:solidFill>
                <a:effectLst/>
                <a:uLnTx/>
                <a:uFillTx/>
                <a:latin typeface="Arial" panose="020B0604020202020204" pitchFamily="34" charset="0"/>
                <a:ea typeface="+mj-ea"/>
                <a:cs typeface="Arial" panose="020B0604020202020204" pitchFamily="34" charset="0"/>
              </a:rPr>
              <a:t> </a:t>
            </a:r>
            <a:r>
              <a:rPr kumimoji="0" lang="ru-RU" sz="2400" b="1" i="0" u="none" strike="noStrike" kern="1200" cap="none" spc="0" normalizeH="0" baseline="0" noProof="0" dirty="0" err="1" smtClean="0">
                <a:ln>
                  <a:noFill/>
                </a:ln>
                <a:solidFill>
                  <a:prstClr val="black"/>
                </a:solidFill>
                <a:effectLst/>
                <a:uLnTx/>
                <a:uFillTx/>
                <a:latin typeface="Arial" panose="020B0604020202020204" pitchFamily="34" charset="0"/>
                <a:ea typeface="+mj-ea"/>
                <a:cs typeface="Arial" panose="020B0604020202020204" pitchFamily="34" charset="0"/>
              </a:rPr>
              <a:t>жоспары</a:t>
            </a:r>
            <a:endParaRPr lang="x-none" sz="1400" dirty="0"/>
          </a:p>
        </p:txBody>
      </p:sp>
    </p:spTree>
    <p:extLst>
      <p:ext uri="{BB962C8B-B14F-4D97-AF65-F5344CB8AC3E}">
        <p14:creationId xmlns:p14="http://schemas.microsoft.com/office/powerpoint/2010/main" val="2114077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34108"/>
            <a:ext cx="10515600" cy="888901"/>
          </a:xfrm>
          <a:solidFill>
            <a:schemeClr val="accent4">
              <a:lumMod val="20000"/>
              <a:lumOff val="80000"/>
            </a:schemeClr>
          </a:solidFill>
        </p:spPr>
        <p:txBody>
          <a:bodyPr>
            <a:normAutofit fontScale="90000"/>
          </a:bodyPr>
          <a:lstStyle/>
          <a:p>
            <a:pPr lvl="0" algn="ctr"/>
            <a:r>
              <a:rPr lang="ru-RU" sz="2700" b="1" dirty="0" err="1">
                <a:latin typeface="Arial" panose="020B0604020202020204" pitchFamily="34" charset="0"/>
                <a:cs typeface="Arial" panose="020B0604020202020204" pitchFamily="34" charset="0"/>
              </a:rPr>
              <a:t>Салықтық</a:t>
            </a:r>
            <a:r>
              <a:rPr lang="ru-RU" sz="2700" b="1" dirty="0">
                <a:latin typeface="Arial" panose="020B0604020202020204" pitchFamily="34" charset="0"/>
                <a:cs typeface="Arial" panose="020B0604020202020204" pitchFamily="34" charset="0"/>
              </a:rPr>
              <a:t> </a:t>
            </a:r>
            <a:r>
              <a:rPr lang="ru-RU" sz="2700" b="1" dirty="0" err="1">
                <a:latin typeface="Arial" panose="020B0604020202020204" pitchFamily="34" charset="0"/>
                <a:cs typeface="Arial" panose="020B0604020202020204" pitchFamily="34" charset="0"/>
              </a:rPr>
              <a:t>оңтайландыру</a:t>
            </a:r>
            <a:r>
              <a:rPr lang="ru-RU" sz="2700" b="1" dirty="0">
                <a:latin typeface="Arial" panose="020B0604020202020204" pitchFamily="34" charset="0"/>
                <a:cs typeface="Arial" panose="020B0604020202020204" pitchFamily="34" charset="0"/>
              </a:rPr>
              <a:t> </a:t>
            </a:r>
            <a:r>
              <a:rPr lang="ru-RU" sz="2700" b="1" dirty="0" err="1">
                <a:latin typeface="Arial" panose="020B0604020202020204" pitchFamily="34" charset="0"/>
                <a:cs typeface="Arial" panose="020B0604020202020204" pitchFamily="34" charset="0"/>
              </a:rPr>
              <a:t>туралы</a:t>
            </a:r>
            <a:r>
              <a:rPr lang="ru-RU" sz="2700" b="1" dirty="0">
                <a:latin typeface="Arial" panose="020B0604020202020204" pitchFamily="34" charset="0"/>
                <a:cs typeface="Arial" panose="020B0604020202020204" pitchFamily="34" charset="0"/>
              </a:rPr>
              <a:t> </a:t>
            </a:r>
            <a:r>
              <a:rPr lang="ru-RU" sz="2700" b="1" dirty="0" err="1">
                <a:latin typeface="Arial" panose="020B0604020202020204" pitchFamily="34" charset="0"/>
                <a:cs typeface="Arial" panose="020B0604020202020204" pitchFamily="34" charset="0"/>
              </a:rPr>
              <a:t>түсінік</a:t>
            </a:r>
            <a:r>
              <a:rPr lang="ru-RU" sz="2700" b="1" dirty="0">
                <a:latin typeface="Arial" panose="020B0604020202020204" pitchFamily="34" charset="0"/>
                <a:cs typeface="Arial" panose="020B0604020202020204" pitchFamily="34" charset="0"/>
              </a:rPr>
              <a:t> </a:t>
            </a:r>
            <a:r>
              <a:rPr lang="ru-RU" sz="2700" b="1" dirty="0" err="1">
                <a:latin typeface="Arial" panose="020B0604020202020204" pitchFamily="34" charset="0"/>
                <a:cs typeface="Arial" panose="020B0604020202020204" pitchFamily="34" charset="0"/>
              </a:rPr>
              <a:t>және</a:t>
            </a:r>
            <a:r>
              <a:rPr lang="ru-RU" sz="2700" b="1" dirty="0">
                <a:latin typeface="Arial" panose="020B0604020202020204" pitchFamily="34" charset="0"/>
                <a:cs typeface="Arial" panose="020B0604020202020204" pitchFamily="34" charset="0"/>
              </a:rPr>
              <a:t> </a:t>
            </a:r>
            <a:r>
              <a:rPr lang="ru-RU" sz="2700" b="1" dirty="0" err="1">
                <a:latin typeface="Arial" panose="020B0604020202020204" pitchFamily="34" charset="0"/>
                <a:cs typeface="Arial" panose="020B0604020202020204" pitchFamily="34" charset="0"/>
              </a:rPr>
              <a:t>мақсаты</a:t>
            </a:r>
            <a:r>
              <a:rPr lang="ru-RU" sz="3600" dirty="0">
                <a:latin typeface="Arial" panose="020B0604020202020204" pitchFamily="34" charset="0"/>
                <a:cs typeface="Arial" panose="020B0604020202020204" pitchFamily="34" charset="0"/>
              </a:rPr>
              <a:t/>
            </a:r>
            <a:br>
              <a:rPr lang="ru-RU" sz="3600" dirty="0">
                <a:latin typeface="Arial" panose="020B0604020202020204" pitchFamily="34" charset="0"/>
                <a:cs typeface="Arial" panose="020B0604020202020204" pitchFamily="34" charset="0"/>
              </a:rPr>
            </a:br>
            <a:endParaRPr lang="ru-RU" sz="3600" b="1" dirty="0" smtClean="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556845" y="1508759"/>
            <a:ext cx="11302219" cy="4823461"/>
          </a:xfrm>
          <a:solidFill>
            <a:schemeClr val="accent3">
              <a:lumMod val="20000"/>
              <a:lumOff val="80000"/>
            </a:schemeClr>
          </a:solidFill>
        </p:spPr>
        <p:txBody>
          <a:bodyPr>
            <a:normAutofit/>
          </a:bodyPr>
          <a:lstStyle/>
          <a:p>
            <a:pPr marL="0" indent="287338">
              <a:lnSpc>
                <a:spcPct val="100000"/>
              </a:lnSpc>
              <a:spcBef>
                <a:spcPts val="0"/>
              </a:spcBef>
              <a:buNone/>
            </a:pPr>
            <a:r>
              <a:rPr lang="ru-RU" sz="2000" dirty="0" err="1">
                <a:cs typeface="Arial" panose="020B0604020202020204" pitchFamily="34" charset="0"/>
              </a:rPr>
              <a:t>Салықтарды</a:t>
            </a:r>
            <a:r>
              <a:rPr lang="ru-RU" sz="2000" dirty="0">
                <a:cs typeface="Arial" panose="020B0604020202020204" pitchFamily="34" charset="0"/>
              </a:rPr>
              <a:t> </a:t>
            </a:r>
            <a:r>
              <a:rPr lang="ru-RU" sz="2000" dirty="0" err="1">
                <a:cs typeface="Arial" panose="020B0604020202020204" pitchFamily="34" charset="0"/>
              </a:rPr>
              <a:t>оңтайландыру</a:t>
            </a:r>
            <a:r>
              <a:rPr lang="ru-RU" sz="2000" dirty="0">
                <a:cs typeface="Arial" panose="020B0604020202020204" pitchFamily="34" charset="0"/>
              </a:rPr>
              <a:t> </a:t>
            </a:r>
            <a:r>
              <a:rPr lang="ru-RU" sz="2000" dirty="0" err="1">
                <a:cs typeface="Arial" panose="020B0604020202020204" pitchFamily="34" charset="0"/>
              </a:rPr>
              <a:t>және</a:t>
            </a:r>
            <a:r>
              <a:rPr lang="ru-RU" sz="2000" dirty="0">
                <a:cs typeface="Arial" panose="020B0604020202020204" pitchFamily="34" charset="0"/>
              </a:rPr>
              <a:t> </a:t>
            </a:r>
            <a:r>
              <a:rPr lang="ru-RU" sz="2000" dirty="0" err="1">
                <a:cs typeface="Arial" panose="020B0604020202020204" pitchFamily="34" charset="0"/>
              </a:rPr>
              <a:t>салықтық</a:t>
            </a:r>
            <a:r>
              <a:rPr lang="ru-RU" sz="2000" dirty="0">
                <a:cs typeface="Arial" panose="020B0604020202020204" pitchFamily="34" charset="0"/>
              </a:rPr>
              <a:t> </a:t>
            </a:r>
            <a:r>
              <a:rPr lang="ru-RU" sz="2000" dirty="0" err="1">
                <a:cs typeface="Arial" panose="020B0604020202020204" pitchFamily="34" charset="0"/>
              </a:rPr>
              <a:t>жоспарлау</a:t>
            </a:r>
            <a:r>
              <a:rPr lang="ru-RU" sz="2000" dirty="0">
                <a:cs typeface="Arial" panose="020B0604020202020204" pitchFamily="34" charset="0"/>
              </a:rPr>
              <a:t> </a:t>
            </a:r>
            <a:r>
              <a:rPr lang="ru-RU" sz="2000" dirty="0" err="1">
                <a:cs typeface="Arial" panose="020B0604020202020204" pitchFamily="34" charset="0"/>
              </a:rPr>
              <a:t>қаржылық</a:t>
            </a:r>
            <a:r>
              <a:rPr lang="ru-RU" sz="2000" dirty="0">
                <a:cs typeface="Arial" panose="020B0604020202020204" pitchFamily="34" charset="0"/>
              </a:rPr>
              <a:t> </a:t>
            </a:r>
            <a:r>
              <a:rPr lang="ru-RU" sz="2000" dirty="0" err="1">
                <a:cs typeface="Arial" panose="020B0604020202020204" pitchFamily="34" charset="0"/>
              </a:rPr>
              <a:t>жоспарлаудың</a:t>
            </a:r>
            <a:r>
              <a:rPr lang="ru-RU" sz="2000" dirty="0">
                <a:cs typeface="Arial" panose="020B0604020202020204" pitchFamily="34" charset="0"/>
              </a:rPr>
              <a:t> </a:t>
            </a:r>
            <a:r>
              <a:rPr lang="ru-RU" sz="2000" dirty="0" err="1">
                <a:cs typeface="Arial" panose="020B0604020202020204" pitchFamily="34" charset="0"/>
              </a:rPr>
              <a:t>негізгі</a:t>
            </a:r>
            <a:r>
              <a:rPr lang="ru-RU" sz="2000" dirty="0">
                <a:cs typeface="Arial" panose="020B0604020202020204" pitchFamily="34" charset="0"/>
              </a:rPr>
              <a:t> </a:t>
            </a:r>
            <a:r>
              <a:rPr lang="ru-RU" sz="2000" dirty="0" err="1">
                <a:cs typeface="Arial" panose="020B0604020202020204" pitchFamily="34" charset="0"/>
              </a:rPr>
              <a:t>құрамдас</a:t>
            </a:r>
            <a:r>
              <a:rPr lang="ru-RU" sz="2000" dirty="0">
                <a:cs typeface="Arial" panose="020B0604020202020204" pitchFamily="34" charset="0"/>
              </a:rPr>
              <a:t> </a:t>
            </a:r>
            <a:r>
              <a:rPr lang="ru-RU" sz="2000" dirty="0" err="1">
                <a:cs typeface="Arial" panose="020B0604020202020204" pitchFamily="34" charset="0"/>
              </a:rPr>
              <a:t>бөліктерінің</a:t>
            </a:r>
            <a:r>
              <a:rPr lang="ru-RU" sz="2000" dirty="0">
                <a:cs typeface="Arial" panose="020B0604020202020204" pitchFamily="34" charset="0"/>
              </a:rPr>
              <a:t> </a:t>
            </a:r>
            <a:r>
              <a:rPr lang="ru-RU" sz="2000" dirty="0" err="1">
                <a:cs typeface="Arial" panose="020B0604020202020204" pitchFamily="34" charset="0"/>
              </a:rPr>
              <a:t>бірі</a:t>
            </a:r>
            <a:r>
              <a:rPr lang="ru-RU" sz="2000" dirty="0">
                <a:cs typeface="Arial" panose="020B0604020202020204" pitchFamily="34" charset="0"/>
              </a:rPr>
              <a:t> </a:t>
            </a:r>
            <a:r>
              <a:rPr lang="ru-RU" sz="2000" dirty="0" err="1">
                <a:cs typeface="Arial" panose="020B0604020202020204" pitchFamily="34" charset="0"/>
              </a:rPr>
              <a:t>болып</a:t>
            </a:r>
            <a:r>
              <a:rPr lang="ru-RU" sz="2000" dirty="0">
                <a:cs typeface="Arial" panose="020B0604020202020204" pitchFamily="34" charset="0"/>
              </a:rPr>
              <a:t> </a:t>
            </a:r>
            <a:r>
              <a:rPr lang="ru-RU" sz="2000" dirty="0" err="1">
                <a:cs typeface="Arial" panose="020B0604020202020204" pitchFamily="34" charset="0"/>
              </a:rPr>
              <a:t>табылады</a:t>
            </a:r>
            <a:r>
              <a:rPr lang="ru-RU" sz="2000" dirty="0">
                <a:cs typeface="Arial" panose="020B0604020202020204" pitchFamily="34" charset="0"/>
              </a:rPr>
              <a:t>, </a:t>
            </a:r>
            <a:r>
              <a:rPr lang="ru-RU" sz="2000" dirty="0" err="1">
                <a:cs typeface="Arial" panose="020B0604020202020204" pitchFamily="34" charset="0"/>
              </a:rPr>
              <a:t>оның</a:t>
            </a:r>
            <a:r>
              <a:rPr lang="ru-RU" sz="2000" dirty="0">
                <a:cs typeface="Arial" panose="020B0604020202020204" pitchFamily="34" charset="0"/>
              </a:rPr>
              <a:t> </a:t>
            </a:r>
            <a:r>
              <a:rPr lang="ru-RU" sz="2000" dirty="0" err="1">
                <a:cs typeface="Arial" panose="020B0604020202020204" pitchFamily="34" charset="0"/>
              </a:rPr>
              <a:t>негізгі</a:t>
            </a:r>
            <a:r>
              <a:rPr lang="ru-RU" sz="2000" dirty="0">
                <a:cs typeface="Arial" panose="020B0604020202020204" pitchFamily="34" charset="0"/>
              </a:rPr>
              <a:t> </a:t>
            </a:r>
            <a:r>
              <a:rPr lang="ru-RU" sz="2000" dirty="0" err="1">
                <a:cs typeface="Arial" panose="020B0604020202020204" pitchFamily="34" charset="0"/>
              </a:rPr>
              <a:t>міндеті</a:t>
            </a:r>
            <a:r>
              <a:rPr lang="ru-RU" sz="2000" dirty="0">
                <a:cs typeface="Arial" panose="020B0604020202020204" pitchFamily="34" charset="0"/>
              </a:rPr>
              <a:t> </a:t>
            </a:r>
            <a:r>
              <a:rPr lang="ru-RU" sz="2000" dirty="0" err="1">
                <a:cs typeface="Arial" panose="020B0604020202020204" pitchFamily="34" charset="0"/>
              </a:rPr>
              <a:t>белгілі</a:t>
            </a:r>
            <a:r>
              <a:rPr lang="ru-RU" sz="2000" dirty="0">
                <a:cs typeface="Arial" panose="020B0604020202020204" pitchFamily="34" charset="0"/>
              </a:rPr>
              <a:t> </a:t>
            </a:r>
            <a:r>
              <a:rPr lang="ru-RU" sz="2000" dirty="0" err="1">
                <a:cs typeface="Arial" panose="020B0604020202020204" pitchFamily="34" charset="0"/>
              </a:rPr>
              <a:t>бір</a:t>
            </a:r>
            <a:r>
              <a:rPr lang="ru-RU" sz="2000" dirty="0">
                <a:cs typeface="Arial" panose="020B0604020202020204" pitchFamily="34" charset="0"/>
              </a:rPr>
              <a:t> </a:t>
            </a:r>
            <a:r>
              <a:rPr lang="ru-RU" sz="2000" dirty="0" err="1">
                <a:cs typeface="Arial" panose="020B0604020202020204" pitchFamily="34" charset="0"/>
              </a:rPr>
              <a:t>операцияға</a:t>
            </a:r>
            <a:r>
              <a:rPr lang="ru-RU" sz="2000" dirty="0">
                <a:cs typeface="Arial" panose="020B0604020202020204" pitchFamily="34" charset="0"/>
              </a:rPr>
              <a:t> </a:t>
            </a:r>
            <a:r>
              <a:rPr lang="ru-RU" sz="2000" dirty="0" err="1">
                <a:cs typeface="Arial" panose="020B0604020202020204" pitchFamily="34" charset="0"/>
              </a:rPr>
              <a:t>немесе</a:t>
            </a:r>
            <a:r>
              <a:rPr lang="ru-RU" sz="2000" dirty="0">
                <a:cs typeface="Arial" panose="020B0604020202020204" pitchFamily="34" charset="0"/>
              </a:rPr>
              <a:t> </a:t>
            </a:r>
            <a:r>
              <a:rPr lang="ru-RU" sz="2000" dirty="0" err="1">
                <a:cs typeface="Arial" panose="020B0604020202020204" pitchFamily="34" charset="0"/>
              </a:rPr>
              <a:t>тұтастай</a:t>
            </a:r>
            <a:r>
              <a:rPr lang="ru-RU" sz="2000" dirty="0">
                <a:cs typeface="Arial" panose="020B0604020202020204" pitchFamily="34" charset="0"/>
              </a:rPr>
              <a:t> </a:t>
            </a:r>
            <a:r>
              <a:rPr lang="ru-RU" sz="2000" dirty="0" err="1">
                <a:cs typeface="Arial" panose="020B0604020202020204" pitchFamily="34" charset="0"/>
              </a:rPr>
              <a:t>алғанда</a:t>
            </a:r>
            <a:r>
              <a:rPr lang="ru-RU" sz="2000" dirty="0">
                <a:cs typeface="Arial" panose="020B0604020202020204" pitchFamily="34" charset="0"/>
              </a:rPr>
              <a:t> </a:t>
            </a:r>
            <a:r>
              <a:rPr lang="ru-RU" sz="2000" dirty="0" err="1">
                <a:cs typeface="Arial" panose="020B0604020202020204" pitchFamily="34" charset="0"/>
              </a:rPr>
              <a:t>компанияның</a:t>
            </a:r>
            <a:r>
              <a:rPr lang="ru-RU" sz="2000" dirty="0">
                <a:cs typeface="Arial" panose="020B0604020202020204" pitchFamily="34" charset="0"/>
              </a:rPr>
              <a:t> </a:t>
            </a:r>
            <a:r>
              <a:rPr lang="ru-RU" sz="2000" dirty="0" err="1">
                <a:cs typeface="Arial" panose="020B0604020202020204" pitchFamily="34" charset="0"/>
              </a:rPr>
              <a:t>қаржылық</a:t>
            </a:r>
            <a:r>
              <a:rPr lang="ru-RU" sz="2000" dirty="0">
                <a:cs typeface="Arial" panose="020B0604020202020204" pitchFamily="34" charset="0"/>
              </a:rPr>
              <a:t> </a:t>
            </a:r>
            <a:r>
              <a:rPr lang="ru-RU" sz="2000" dirty="0" err="1">
                <a:cs typeface="Arial" panose="020B0604020202020204" pitchFamily="34" charset="0"/>
              </a:rPr>
              <a:t>қызметіне</a:t>
            </a:r>
            <a:r>
              <a:rPr lang="ru-RU" sz="2000" dirty="0">
                <a:cs typeface="Arial" panose="020B0604020202020204" pitchFamily="34" charset="0"/>
              </a:rPr>
              <a:t> </a:t>
            </a:r>
            <a:r>
              <a:rPr lang="ru-RU" sz="2000" dirty="0" err="1">
                <a:cs typeface="Arial" panose="020B0604020202020204" pitchFamily="34" charset="0"/>
              </a:rPr>
              <a:t>қатысты</a:t>
            </a:r>
            <a:r>
              <a:rPr lang="ru-RU" sz="2000" dirty="0">
                <a:cs typeface="Arial" panose="020B0604020202020204" pitchFamily="34" charset="0"/>
              </a:rPr>
              <a:t> </a:t>
            </a:r>
            <a:r>
              <a:rPr lang="ru-RU" sz="2000" dirty="0" err="1">
                <a:cs typeface="Arial" panose="020B0604020202020204" pitchFamily="34" charset="0"/>
              </a:rPr>
              <a:t>салықтарға</a:t>
            </a:r>
            <a:r>
              <a:rPr lang="ru-RU" sz="2000" dirty="0">
                <a:cs typeface="Arial" panose="020B0604020202020204" pitchFamily="34" charset="0"/>
              </a:rPr>
              <a:t> </a:t>
            </a:r>
            <a:r>
              <a:rPr lang="ru-RU" sz="2000" dirty="0" err="1">
                <a:cs typeface="Arial" panose="020B0604020202020204" pitchFamily="34" charset="0"/>
              </a:rPr>
              <a:t>жұмсалатын</a:t>
            </a:r>
            <a:r>
              <a:rPr lang="ru-RU" sz="2000" dirty="0">
                <a:cs typeface="Arial" panose="020B0604020202020204" pitchFamily="34" charset="0"/>
              </a:rPr>
              <a:t> </a:t>
            </a:r>
            <a:r>
              <a:rPr lang="ru-RU" sz="2000" dirty="0" err="1">
                <a:cs typeface="Arial" panose="020B0604020202020204" pitchFamily="34" charset="0"/>
              </a:rPr>
              <a:t>сомаларды</a:t>
            </a:r>
            <a:r>
              <a:rPr lang="ru-RU" sz="2000" dirty="0">
                <a:cs typeface="Arial" panose="020B0604020202020204" pitchFamily="34" charset="0"/>
              </a:rPr>
              <a:t> </a:t>
            </a:r>
            <a:r>
              <a:rPr lang="ru-RU" sz="2000" dirty="0" err="1">
                <a:cs typeface="Arial" panose="020B0604020202020204" pitchFamily="34" charset="0"/>
              </a:rPr>
              <a:t>алдын</a:t>
            </a:r>
            <a:r>
              <a:rPr lang="ru-RU" sz="2000" dirty="0">
                <a:cs typeface="Arial" panose="020B0604020202020204" pitchFamily="34" charset="0"/>
              </a:rPr>
              <a:t> ала </a:t>
            </a:r>
            <a:r>
              <a:rPr lang="ru-RU" sz="2000" dirty="0" err="1">
                <a:cs typeface="Arial" panose="020B0604020202020204" pitchFamily="34" charset="0"/>
              </a:rPr>
              <a:t>есептеу</a:t>
            </a:r>
            <a:r>
              <a:rPr lang="ru-RU" sz="2000" dirty="0">
                <a:cs typeface="Arial" panose="020B0604020202020204" pitchFamily="34" charset="0"/>
              </a:rPr>
              <a:t> </a:t>
            </a:r>
            <a:r>
              <a:rPr lang="ru-RU" sz="2000" dirty="0" err="1">
                <a:cs typeface="Arial" panose="020B0604020202020204" pitchFamily="34" charset="0"/>
              </a:rPr>
              <a:t>болып</a:t>
            </a:r>
            <a:r>
              <a:rPr lang="ru-RU" sz="2000" dirty="0">
                <a:cs typeface="Arial" panose="020B0604020202020204" pitchFamily="34" charset="0"/>
              </a:rPr>
              <a:t> </a:t>
            </a:r>
            <a:r>
              <a:rPr lang="ru-RU" sz="2000" dirty="0" err="1">
                <a:cs typeface="Arial" panose="020B0604020202020204" pitchFamily="34" charset="0"/>
              </a:rPr>
              <a:t>табылады</a:t>
            </a:r>
            <a:r>
              <a:rPr lang="ru-RU" sz="2000" dirty="0" smtClean="0">
                <a:cs typeface="Arial" panose="020B0604020202020204" pitchFamily="34" charset="0"/>
              </a:rPr>
              <a:t>.</a:t>
            </a:r>
          </a:p>
          <a:p>
            <a:pPr marL="0" indent="287338">
              <a:lnSpc>
                <a:spcPct val="100000"/>
              </a:lnSpc>
              <a:spcBef>
                <a:spcPts val="0"/>
              </a:spcBef>
              <a:buNone/>
            </a:pPr>
            <a:r>
              <a:rPr lang="ru-RU" sz="2000" dirty="0" err="1"/>
              <a:t>Салықты</a:t>
            </a:r>
            <a:r>
              <a:rPr lang="ru-RU" sz="2000" dirty="0"/>
              <a:t> </a:t>
            </a:r>
            <a:r>
              <a:rPr lang="ru-RU" sz="2000" dirty="0" err="1"/>
              <a:t>жоспарлау</a:t>
            </a:r>
            <a:r>
              <a:rPr lang="ru-RU" sz="2000" dirty="0"/>
              <a:t> </a:t>
            </a:r>
            <a:r>
              <a:rPr lang="ru-RU" sz="2000" dirty="0" err="1"/>
              <a:t>компанияның</a:t>
            </a:r>
            <a:r>
              <a:rPr lang="ru-RU" sz="2000" dirty="0"/>
              <a:t> </a:t>
            </a:r>
            <a:r>
              <a:rPr lang="ru-RU" sz="2000" dirty="0" err="1"/>
              <a:t>бүкіл</a:t>
            </a:r>
            <a:r>
              <a:rPr lang="ru-RU" sz="2000" dirty="0"/>
              <a:t> </a:t>
            </a:r>
            <a:r>
              <a:rPr lang="ru-RU" sz="2000" dirty="0" err="1"/>
              <a:t>қаржылық</a:t>
            </a:r>
            <a:r>
              <a:rPr lang="ru-RU" sz="2000" dirty="0"/>
              <a:t> </a:t>
            </a:r>
            <a:r>
              <a:rPr lang="ru-RU" sz="2000" dirty="0" err="1"/>
              <a:t>жоспарлауының</a:t>
            </a:r>
            <a:r>
              <a:rPr lang="ru-RU" sz="2000" dirty="0"/>
              <a:t> </a:t>
            </a:r>
            <a:r>
              <a:rPr lang="ru-RU" sz="2000" dirty="0" err="1"/>
              <a:t>бөлігі</a:t>
            </a:r>
            <a:r>
              <a:rPr lang="ru-RU" sz="2000" dirty="0"/>
              <a:t> </a:t>
            </a:r>
            <a:r>
              <a:rPr lang="ru-RU" sz="2000" dirty="0" err="1"/>
              <a:t>болып</a:t>
            </a:r>
            <a:r>
              <a:rPr lang="ru-RU" sz="2000" dirty="0"/>
              <a:t> </a:t>
            </a:r>
            <a:r>
              <a:rPr lang="ru-RU" sz="2000" dirty="0" err="1"/>
              <a:t>табылады</a:t>
            </a:r>
            <a:r>
              <a:rPr lang="ru-RU" sz="2000" dirty="0"/>
              <a:t>. </a:t>
            </a:r>
            <a:r>
              <a:rPr lang="ru-RU" sz="2000" dirty="0" err="1"/>
              <a:t>Кәсіпорынның</a:t>
            </a:r>
            <a:r>
              <a:rPr lang="ru-RU" sz="2000" dirty="0"/>
              <a:t> </a:t>
            </a:r>
            <a:r>
              <a:rPr lang="ru-RU" sz="2000" dirty="0" err="1"/>
              <a:t>салықтық</a:t>
            </a:r>
            <a:r>
              <a:rPr lang="ru-RU" sz="2000" dirty="0"/>
              <a:t> </a:t>
            </a:r>
            <a:r>
              <a:rPr lang="ru-RU" sz="2000" dirty="0" err="1"/>
              <a:t>жоспарлауының</a:t>
            </a:r>
            <a:r>
              <a:rPr lang="ru-RU" sz="2000" dirty="0"/>
              <a:t> </a:t>
            </a:r>
            <a:r>
              <a:rPr lang="ru-RU" sz="2000" dirty="0" err="1"/>
              <a:t>бөлігі</a:t>
            </a:r>
            <a:r>
              <a:rPr lang="ru-RU" sz="2000" dirty="0"/>
              <a:t> </a:t>
            </a:r>
            <a:r>
              <a:rPr lang="ru-RU" sz="2000" dirty="0" err="1"/>
              <a:t>ретінде</a:t>
            </a:r>
            <a:r>
              <a:rPr lang="ru-RU" sz="2000" dirty="0"/>
              <a:t> </a:t>
            </a:r>
            <a:r>
              <a:rPr lang="ru-RU" sz="2000" dirty="0" err="1"/>
              <a:t>салық</a:t>
            </a:r>
            <a:r>
              <a:rPr lang="ru-RU" sz="2000" dirty="0"/>
              <a:t> </a:t>
            </a:r>
            <a:r>
              <a:rPr lang="ru-RU" sz="2000" dirty="0" err="1"/>
              <a:t>төлемдерін</a:t>
            </a:r>
            <a:r>
              <a:rPr lang="ru-RU" sz="2000" dirty="0"/>
              <a:t> </a:t>
            </a:r>
            <a:r>
              <a:rPr lang="ru-RU" sz="2000" dirty="0" err="1"/>
              <a:t>оңтайландыру</a:t>
            </a:r>
            <a:r>
              <a:rPr lang="ru-RU" sz="2000" dirty="0"/>
              <a:t> – </a:t>
            </a:r>
            <a:r>
              <a:rPr lang="ru-RU" sz="2000" dirty="0" err="1"/>
              <a:t>бұл</a:t>
            </a:r>
            <a:r>
              <a:rPr lang="ru-RU" sz="2000" dirty="0"/>
              <a:t> </a:t>
            </a:r>
            <a:r>
              <a:rPr lang="ru-RU" sz="2000" dirty="0" err="1"/>
              <a:t>қолданыстағы</a:t>
            </a:r>
            <a:r>
              <a:rPr lang="ru-RU" sz="2000" dirty="0"/>
              <a:t> </a:t>
            </a:r>
            <a:r>
              <a:rPr lang="ru-RU" sz="2000" dirty="0" err="1"/>
              <a:t>заңнама</a:t>
            </a:r>
            <a:r>
              <a:rPr lang="ru-RU" sz="2000" dirty="0"/>
              <a:t> </a:t>
            </a:r>
            <a:r>
              <a:rPr lang="ru-RU" sz="2000" dirty="0" err="1"/>
              <a:t>шеңберінде</a:t>
            </a:r>
            <a:r>
              <a:rPr lang="ru-RU" sz="2000" dirty="0"/>
              <a:t> </a:t>
            </a:r>
            <a:r>
              <a:rPr lang="ru-RU" sz="2000" dirty="0" err="1"/>
              <a:t>жүзеге</a:t>
            </a:r>
            <a:r>
              <a:rPr lang="ru-RU" sz="2000" dirty="0"/>
              <a:t> </a:t>
            </a:r>
            <a:r>
              <a:rPr lang="ru-RU" sz="2000" dirty="0" err="1"/>
              <a:t>асырылатын</a:t>
            </a:r>
            <a:r>
              <a:rPr lang="ru-RU" sz="2000" dirty="0"/>
              <a:t> </a:t>
            </a:r>
            <a:r>
              <a:rPr lang="ru-RU" sz="2000" dirty="0" err="1"/>
              <a:t>кәсіпорынның</a:t>
            </a:r>
            <a:r>
              <a:rPr lang="ru-RU" sz="2000" dirty="0"/>
              <a:t> </a:t>
            </a:r>
            <a:r>
              <a:rPr lang="ru-RU" sz="2000" dirty="0" err="1"/>
              <a:t>ақша</a:t>
            </a:r>
            <a:r>
              <a:rPr lang="ru-RU" sz="2000" dirty="0"/>
              <a:t> </a:t>
            </a:r>
            <a:r>
              <a:rPr lang="ru-RU" sz="2000" dirty="0" err="1"/>
              <a:t>ағындарын</a:t>
            </a:r>
            <a:r>
              <a:rPr lang="ru-RU" sz="2000" dirty="0"/>
              <a:t> </a:t>
            </a:r>
            <a:r>
              <a:rPr lang="ru-RU" sz="2000" dirty="0" err="1"/>
              <a:t>арттыру</a:t>
            </a:r>
            <a:r>
              <a:rPr lang="ru-RU" sz="2000" dirty="0"/>
              <a:t> </a:t>
            </a:r>
            <a:r>
              <a:rPr lang="ru-RU" sz="2000" dirty="0" err="1"/>
              <a:t>мақсатында</a:t>
            </a:r>
            <a:r>
              <a:rPr lang="ru-RU" sz="2000" dirty="0"/>
              <a:t> </a:t>
            </a:r>
            <a:r>
              <a:rPr lang="ru-RU" sz="2000" dirty="0" err="1"/>
              <a:t>салық</a:t>
            </a:r>
            <a:r>
              <a:rPr lang="ru-RU" sz="2000" dirty="0"/>
              <a:t> </a:t>
            </a:r>
            <a:r>
              <a:rPr lang="ru-RU" sz="2000" dirty="0" err="1"/>
              <a:t>төлемдерін</a:t>
            </a:r>
            <a:r>
              <a:rPr lang="ru-RU" sz="2000" dirty="0"/>
              <a:t> </a:t>
            </a:r>
            <a:r>
              <a:rPr lang="ru-RU" sz="2000" dirty="0" err="1"/>
              <a:t>азайту</a:t>
            </a:r>
            <a:r>
              <a:rPr lang="ru-RU" sz="2000" dirty="0"/>
              <a:t> </a:t>
            </a:r>
            <a:r>
              <a:rPr lang="ru-RU" sz="2000" dirty="0" err="1"/>
              <a:t>бойынша</a:t>
            </a:r>
            <a:r>
              <a:rPr lang="ru-RU" sz="2000" dirty="0"/>
              <a:t> </a:t>
            </a:r>
            <a:r>
              <a:rPr lang="ru-RU" sz="2000" dirty="0" err="1"/>
              <a:t>шаралар</a:t>
            </a:r>
            <a:r>
              <a:rPr lang="ru-RU" sz="2000" dirty="0"/>
              <a:t> </a:t>
            </a:r>
            <a:r>
              <a:rPr lang="ru-RU" sz="2000" dirty="0" err="1"/>
              <a:t>кешені</a:t>
            </a:r>
            <a:r>
              <a:rPr lang="ru-RU" sz="2000" dirty="0"/>
              <a:t>. </a:t>
            </a:r>
            <a:r>
              <a:rPr lang="ru-RU" sz="2000" dirty="0" err="1"/>
              <a:t>Оңтайландырудың</a:t>
            </a:r>
            <a:r>
              <a:rPr lang="ru-RU" sz="2000" dirty="0"/>
              <a:t> </a:t>
            </a:r>
            <a:r>
              <a:rPr lang="ru-RU" sz="2000" dirty="0" err="1"/>
              <a:t>қосымша</a:t>
            </a:r>
            <a:r>
              <a:rPr lang="ru-RU" sz="2000" dirty="0"/>
              <a:t> </a:t>
            </a:r>
            <a:r>
              <a:rPr lang="ru-RU" sz="2000" dirty="0" err="1"/>
              <a:t>мақсаты</a:t>
            </a:r>
            <a:r>
              <a:rPr lang="ru-RU" sz="2000" dirty="0"/>
              <a:t> – </a:t>
            </a:r>
            <a:r>
              <a:rPr lang="ru-RU" sz="2000" dirty="0" err="1"/>
              <a:t>клиенттердің</a:t>
            </a:r>
            <a:r>
              <a:rPr lang="ru-RU" sz="2000" dirty="0"/>
              <a:t>, </a:t>
            </a:r>
            <a:r>
              <a:rPr lang="ru-RU" sz="2000" dirty="0" err="1"/>
              <a:t>серіктестердің</a:t>
            </a:r>
            <a:r>
              <a:rPr lang="ru-RU" sz="2000" dirty="0"/>
              <a:t> </a:t>
            </a:r>
            <a:r>
              <a:rPr lang="ru-RU" sz="2000" dirty="0" err="1"/>
              <a:t>және</a:t>
            </a:r>
            <a:r>
              <a:rPr lang="ru-RU" sz="2000" dirty="0"/>
              <a:t> </a:t>
            </a:r>
            <a:r>
              <a:rPr lang="ru-RU" sz="2000" dirty="0" err="1"/>
              <a:t>мемлекеттік</a:t>
            </a:r>
            <a:r>
              <a:rPr lang="ru-RU" sz="2000" dirty="0"/>
              <a:t> </a:t>
            </a:r>
            <a:r>
              <a:rPr lang="ru-RU" sz="2000" dirty="0" err="1"/>
              <a:t>органдардың</a:t>
            </a:r>
            <a:r>
              <a:rPr lang="ru-RU" sz="2000" dirty="0"/>
              <a:t> </a:t>
            </a:r>
            <a:r>
              <a:rPr lang="ru-RU" sz="2000" dirty="0" err="1"/>
              <a:t>алдында</a:t>
            </a:r>
            <a:r>
              <a:rPr lang="ru-RU" sz="2000" dirty="0"/>
              <a:t> </a:t>
            </a:r>
            <a:r>
              <a:rPr lang="ru-RU" sz="2000" dirty="0" err="1"/>
              <a:t>адал</a:t>
            </a:r>
            <a:r>
              <a:rPr lang="ru-RU" sz="2000" dirty="0"/>
              <a:t> </a:t>
            </a:r>
            <a:r>
              <a:rPr lang="ru-RU" sz="2000" dirty="0" err="1"/>
              <a:t>салық</a:t>
            </a:r>
            <a:r>
              <a:rPr lang="ru-RU" sz="2000" dirty="0"/>
              <a:t> </a:t>
            </a:r>
            <a:r>
              <a:rPr lang="ru-RU" sz="2000" dirty="0" err="1"/>
              <a:t>төлеуші</a:t>
            </a:r>
            <a:r>
              <a:rPr lang="ru-RU" sz="2000" dirty="0"/>
              <a:t> ​​</a:t>
            </a:r>
            <a:r>
              <a:rPr lang="ru-RU" sz="2000" dirty="0" err="1"/>
              <a:t>имиджін</a:t>
            </a:r>
            <a:r>
              <a:rPr lang="ru-RU" sz="2000" dirty="0"/>
              <a:t> </a:t>
            </a:r>
            <a:r>
              <a:rPr lang="ru-RU" sz="2000" dirty="0" err="1"/>
              <a:t>иемдену</a:t>
            </a:r>
            <a:r>
              <a:rPr lang="ru-RU" sz="2000" dirty="0"/>
              <a:t> </a:t>
            </a:r>
            <a:r>
              <a:rPr lang="ru-RU" sz="2000" dirty="0" smtClean="0"/>
              <a:t>.</a:t>
            </a:r>
          </a:p>
          <a:p>
            <a:pPr marL="0" indent="287338">
              <a:lnSpc>
                <a:spcPct val="100000"/>
              </a:lnSpc>
              <a:spcBef>
                <a:spcPts val="0"/>
              </a:spcBef>
              <a:buNone/>
            </a:pPr>
            <a:r>
              <a:rPr lang="ru-RU" sz="2000" dirty="0" err="1" smtClean="0"/>
              <a:t>Салық</a:t>
            </a:r>
            <a:r>
              <a:rPr lang="ru-RU" sz="2000" dirty="0" smtClean="0"/>
              <a:t> </a:t>
            </a:r>
            <a:r>
              <a:rPr lang="ru-RU" sz="2000" dirty="0" err="1"/>
              <a:t>салуды</a:t>
            </a:r>
            <a:r>
              <a:rPr lang="ru-RU" sz="2000" dirty="0"/>
              <a:t> </a:t>
            </a:r>
            <a:r>
              <a:rPr lang="ru-RU" sz="2000" dirty="0" err="1"/>
              <a:t>жоспарлаудың</a:t>
            </a:r>
            <a:r>
              <a:rPr lang="ru-RU" sz="2000" dirty="0"/>
              <a:t> </a:t>
            </a:r>
            <a:r>
              <a:rPr lang="ru-RU" sz="2000" dirty="0" err="1"/>
              <a:t>идеалды</a:t>
            </a:r>
            <a:r>
              <a:rPr lang="ru-RU" sz="2000" dirty="0"/>
              <a:t> </a:t>
            </a:r>
            <a:r>
              <a:rPr lang="ru-RU" sz="2000" dirty="0" err="1"/>
              <a:t>нұсқасы</a:t>
            </a:r>
            <a:r>
              <a:rPr lang="ru-RU" sz="2000" dirty="0"/>
              <a:t> - </a:t>
            </a:r>
            <a:r>
              <a:rPr lang="ru-RU" sz="2000" dirty="0" err="1"/>
              <a:t>бұл</a:t>
            </a:r>
            <a:r>
              <a:rPr lang="ru-RU" sz="2000" dirty="0"/>
              <a:t> </a:t>
            </a:r>
            <a:r>
              <a:rPr lang="ru-RU" sz="2000" dirty="0" err="1"/>
              <a:t>компанияны</a:t>
            </a:r>
            <a:r>
              <a:rPr lang="ru-RU" sz="2000" dirty="0"/>
              <a:t> </a:t>
            </a:r>
            <a:r>
              <a:rPr lang="ru-RU" sz="2000" dirty="0" err="1"/>
              <a:t>құру</a:t>
            </a:r>
            <a:r>
              <a:rPr lang="ru-RU" sz="2000" dirty="0"/>
              <a:t> </a:t>
            </a:r>
            <a:r>
              <a:rPr lang="ru-RU" sz="2000" dirty="0" err="1"/>
              <a:t>сатысында</a:t>
            </a:r>
            <a:r>
              <a:rPr lang="ru-RU" sz="2000" dirty="0"/>
              <a:t> </a:t>
            </a:r>
            <a:r>
              <a:rPr lang="ru-RU" sz="2000" dirty="0" err="1"/>
              <a:t>белгіленген</a:t>
            </a:r>
            <a:r>
              <a:rPr lang="ru-RU" sz="2000" dirty="0"/>
              <a:t>. </a:t>
            </a:r>
            <a:r>
              <a:rPr lang="ru-RU" sz="2000" dirty="0" err="1"/>
              <a:t>Бұл</a:t>
            </a:r>
            <a:r>
              <a:rPr lang="ru-RU" sz="2000" dirty="0"/>
              <a:t> </a:t>
            </a:r>
            <a:r>
              <a:rPr lang="ru-RU" sz="2000" dirty="0" err="1"/>
              <a:t>ретте</a:t>
            </a:r>
            <a:r>
              <a:rPr lang="ru-RU" sz="2000" dirty="0"/>
              <a:t> </a:t>
            </a:r>
            <a:r>
              <a:rPr lang="ru-RU" sz="2000" dirty="0" err="1"/>
              <a:t>салық</a:t>
            </a:r>
            <a:r>
              <a:rPr lang="ru-RU" sz="2000" dirty="0"/>
              <a:t> салу </a:t>
            </a:r>
            <a:r>
              <a:rPr lang="ru-RU" sz="2000" dirty="0" err="1"/>
              <a:t>жүйесі</a:t>
            </a:r>
            <a:r>
              <a:rPr lang="ru-RU" sz="2000" dirty="0"/>
              <a:t> </a:t>
            </a:r>
            <a:r>
              <a:rPr lang="ru-RU" sz="2000" dirty="0" err="1"/>
              <a:t>тіркеу</a:t>
            </a:r>
            <a:r>
              <a:rPr lang="ru-RU" sz="2000" dirty="0"/>
              <a:t> </a:t>
            </a:r>
            <a:r>
              <a:rPr lang="ru-RU" sz="2000" dirty="0" err="1"/>
              <a:t>кезінде</a:t>
            </a:r>
            <a:r>
              <a:rPr lang="ru-RU" sz="2000" dirty="0"/>
              <a:t> </a:t>
            </a:r>
            <a:r>
              <a:rPr lang="ru-RU" sz="2000" dirty="0" err="1"/>
              <a:t>анықталады</a:t>
            </a:r>
            <a:r>
              <a:rPr lang="ru-RU" sz="2000" dirty="0"/>
              <a:t>.</a:t>
            </a:r>
          </a:p>
        </p:txBody>
      </p:sp>
      <p:sp>
        <p:nvSpPr>
          <p:cNvPr id="5" name="TextBox 4">
            <a:extLst>
              <a:ext uri="{FF2B5EF4-FFF2-40B4-BE49-F238E27FC236}">
                <a16:creationId xmlns="" xmlns:a16="http://schemas.microsoft.com/office/drawing/2014/main" id="{4A38F228-EFEC-45CF-9430-205EE4EEB060}"/>
              </a:ext>
            </a:extLst>
          </p:cNvPr>
          <p:cNvSpPr txBox="1"/>
          <p:nvPr/>
        </p:nvSpPr>
        <p:spPr>
          <a:xfrm>
            <a:off x="556845" y="3301213"/>
            <a:ext cx="11428829" cy="605679"/>
          </a:xfrm>
          <a:prstGeom prst="rect">
            <a:avLst/>
          </a:prstGeom>
          <a:noFill/>
        </p:spPr>
        <p:txBody>
          <a:bodyPr wrap="square">
            <a:spAutoFit/>
          </a:bodyPr>
          <a:lstStyle/>
          <a:p>
            <a:pPr marL="0" indent="0">
              <a:lnSpc>
                <a:spcPct val="120000"/>
              </a:lnSpc>
              <a:spcBef>
                <a:spcPts val="0"/>
              </a:spcBef>
              <a:buNone/>
            </a:pPr>
            <a:r>
              <a:rPr lang="ru-RU" sz="1100" dirty="0">
                <a:latin typeface="Arial" panose="020B0604020202020204" pitchFamily="34" charset="0"/>
                <a:cs typeface="Arial" panose="020B0604020202020204" pitchFamily="34" charset="0"/>
              </a:rPr>
              <a:t> </a:t>
            </a:r>
            <a:r>
              <a:rPr lang="ru-RU" sz="1600" dirty="0">
                <a:latin typeface="Arial" panose="020B0604020202020204" pitchFamily="34" charset="0"/>
                <a:cs typeface="Arial" panose="020B0604020202020204" pitchFamily="34" charset="0"/>
              </a:rPr>
              <a:t/>
            </a:r>
            <a:br>
              <a:rPr lang="ru-RU" sz="1600" dirty="0">
                <a:latin typeface="Arial" panose="020B0604020202020204" pitchFamily="34" charset="0"/>
                <a:cs typeface="Arial" panose="020B0604020202020204" pitchFamily="34" charset="0"/>
              </a:rPr>
            </a:br>
            <a:endParaRPr lang="x-none" dirty="0"/>
          </a:p>
        </p:txBody>
      </p:sp>
    </p:spTree>
    <p:extLst>
      <p:ext uri="{BB962C8B-B14F-4D97-AF65-F5344CB8AC3E}">
        <p14:creationId xmlns:p14="http://schemas.microsoft.com/office/powerpoint/2010/main" val="124800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971806"/>
          </a:xfrm>
          <a:solidFill>
            <a:schemeClr val="accent3">
              <a:lumMod val="20000"/>
              <a:lumOff val="80000"/>
            </a:schemeClr>
          </a:solidFill>
        </p:spPr>
        <p:txBody>
          <a:bodyPr>
            <a:normAutofit/>
          </a:bodyPr>
          <a:lstStyle/>
          <a:p>
            <a:pPr marL="457200" indent="-457200">
              <a:buFont typeface="Wingdings" panose="05000000000000000000" pitchFamily="2" charset="2"/>
              <a:buChar char="Ø"/>
            </a:pP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smtClean="0">
                <a:solidFill>
                  <a:srgbClr val="000000"/>
                </a:solidFill>
                <a:latin typeface="Arial" panose="020B0604020202020204" pitchFamily="34" charset="0"/>
                <a:ea typeface="Times New Roman" pitchFamily="18" charset="0"/>
                <a:cs typeface="Arial" panose="020B0604020202020204" pitchFamily="34" charset="0"/>
              </a:rPr>
              <a:t>Салықтарды</a:t>
            </a:r>
            <a:r>
              <a:rPr lang="ru-RU" sz="2700" dirty="0" smtClean="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оңтайландыру</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smtClean="0">
                <a:solidFill>
                  <a:srgbClr val="000000"/>
                </a:solidFill>
                <a:latin typeface="Arial" panose="020B0604020202020204" pitchFamily="34" charset="0"/>
                <a:ea typeface="Times New Roman" pitchFamily="18" charset="0"/>
                <a:cs typeface="Arial" panose="020B0604020202020204" pitchFamily="34" charset="0"/>
              </a:rPr>
              <a:t>мақсаттары</a:t>
            </a:r>
            <a:r>
              <a:rPr lang="ru-RU" sz="2700" dirty="0" smtClean="0">
                <a:solidFill>
                  <a:srgbClr val="000000"/>
                </a:solidFill>
                <a:latin typeface="Arial" panose="020B0604020202020204" pitchFamily="34" charset="0"/>
                <a:ea typeface="Times New Roman" pitchFamily="18" charset="0"/>
                <a:cs typeface="Arial" panose="020B0604020202020204" pitchFamily="34" charset="0"/>
              </a:rPr>
              <a:t/>
            </a:r>
            <a:br>
              <a:rPr lang="ru-RU" sz="2700" dirty="0" smtClean="0">
                <a:solidFill>
                  <a:srgbClr val="000000"/>
                </a:solidFill>
                <a:latin typeface="Arial" panose="020B0604020202020204" pitchFamily="34" charset="0"/>
                <a:ea typeface="Times New Roman" pitchFamily="18" charset="0"/>
                <a:cs typeface="Arial" panose="020B0604020202020204" pitchFamily="34" charset="0"/>
              </a:rPr>
            </a:br>
            <a:r>
              <a:rPr lang="ru-RU" sz="2700" b="1" dirty="0" err="1" smtClean="0">
                <a:solidFill>
                  <a:srgbClr val="000000"/>
                </a:solidFill>
                <a:latin typeface="Arial" panose="020B0604020202020204" pitchFamily="34" charset="0"/>
                <a:ea typeface="Times New Roman" pitchFamily="18" charset="0"/>
                <a:cs typeface="Arial" panose="020B0604020202020204" pitchFamily="34" charset="0"/>
              </a:rPr>
              <a:t>Салықтарды</a:t>
            </a:r>
            <a:r>
              <a:rPr lang="ru-RU" sz="2700" b="1" dirty="0" smtClean="0">
                <a:solidFill>
                  <a:srgbClr val="000000"/>
                </a:solidFill>
                <a:latin typeface="Arial" panose="020B0604020202020204" pitchFamily="34" charset="0"/>
                <a:ea typeface="Times New Roman" pitchFamily="18" charset="0"/>
                <a:cs typeface="Arial" panose="020B0604020202020204" pitchFamily="34" charset="0"/>
              </a:rPr>
              <a:t> </a:t>
            </a:r>
            <a:r>
              <a:rPr lang="ru-RU" sz="2700" b="1" dirty="0" err="1">
                <a:solidFill>
                  <a:srgbClr val="000000"/>
                </a:solidFill>
                <a:latin typeface="Arial" panose="020B0604020202020204" pitchFamily="34" charset="0"/>
                <a:ea typeface="Times New Roman" pitchFamily="18" charset="0"/>
                <a:cs typeface="Arial" panose="020B0604020202020204" pitchFamily="34" charset="0"/>
              </a:rPr>
              <a:t>оңтайландырудың</a:t>
            </a:r>
            <a:r>
              <a:rPr lang="ru-RU" sz="2700" b="1" dirty="0">
                <a:solidFill>
                  <a:srgbClr val="000000"/>
                </a:solidFill>
                <a:latin typeface="Arial" panose="020B0604020202020204" pitchFamily="34" charset="0"/>
                <a:ea typeface="Times New Roman" pitchFamily="18" charset="0"/>
                <a:cs typeface="Arial" panose="020B0604020202020204" pitchFamily="34" charset="0"/>
              </a:rPr>
              <a:t> </a:t>
            </a:r>
            <a:r>
              <a:rPr lang="ru-RU" sz="2700" b="1" dirty="0" err="1">
                <a:solidFill>
                  <a:srgbClr val="000000"/>
                </a:solidFill>
                <a:latin typeface="Arial" panose="020B0604020202020204" pitchFamily="34" charset="0"/>
                <a:ea typeface="Times New Roman" pitchFamily="18" charset="0"/>
                <a:cs typeface="Arial" panose="020B0604020202020204" pitchFamily="34" charset="0"/>
              </a:rPr>
              <a:t>мақсаты</a:t>
            </a:r>
            <a:r>
              <a:rPr lang="ru-RU" sz="2700" b="1"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салық</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төлеушінің</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тиісті</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міндеттемелері</a:t>
            </a:r>
            <a:r>
              <a:rPr lang="ru-RU" sz="2700" dirty="0">
                <a:solidFill>
                  <a:srgbClr val="000000"/>
                </a:solidFill>
                <a:latin typeface="Arial" panose="020B0604020202020204" pitchFamily="34" charset="0"/>
                <a:ea typeface="Times New Roman" pitchFamily="18" charset="0"/>
                <a:cs typeface="Arial" panose="020B0604020202020204" pitchFamily="34" charset="0"/>
              </a:rPr>
              <a:t> бар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барлық</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салықтардың</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мөлшерін</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азайту</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салық</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органдарының</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айыппұлдарын</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барынша</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азайту</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салық</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тәуекелдерін</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азайту</a:t>
            </a:r>
            <a:r>
              <a:rPr lang="ru-RU" sz="2700" dirty="0" smtClean="0">
                <a:solidFill>
                  <a:srgbClr val="000000"/>
                </a:solidFill>
                <a:latin typeface="Arial" panose="020B0604020202020204" pitchFamily="34" charset="0"/>
                <a:ea typeface="Times New Roman" pitchFamily="18" charset="0"/>
                <a:cs typeface="Arial" panose="020B0604020202020204" pitchFamily="34" charset="0"/>
              </a:rPr>
              <a:t>.</a:t>
            </a:r>
            <a:br>
              <a:rPr lang="ru-RU" sz="2700" dirty="0" smtClean="0">
                <a:solidFill>
                  <a:srgbClr val="000000"/>
                </a:solidFill>
                <a:latin typeface="Arial" panose="020B0604020202020204" pitchFamily="34" charset="0"/>
                <a:ea typeface="Times New Roman" pitchFamily="18" charset="0"/>
                <a:cs typeface="Arial" panose="020B0604020202020204" pitchFamily="34" charset="0"/>
              </a:rPr>
            </a:br>
            <a:r>
              <a:rPr lang="ru-RU" sz="2700" dirty="0" smtClean="0">
                <a:solidFill>
                  <a:srgbClr val="000000"/>
                </a:solidFill>
                <a:latin typeface="Arial" panose="020B0604020202020204" pitchFamily="34" charset="0"/>
                <a:ea typeface="Times New Roman" pitchFamily="18" charset="0"/>
                <a:cs typeface="Arial" panose="020B0604020202020204" pitchFamily="34" charset="0"/>
              </a:rPr>
              <a:t/>
            </a:r>
            <a:br>
              <a:rPr lang="ru-RU" sz="2700" dirty="0" smtClean="0">
                <a:solidFill>
                  <a:srgbClr val="000000"/>
                </a:solidFill>
                <a:latin typeface="Arial" panose="020B0604020202020204" pitchFamily="34" charset="0"/>
                <a:ea typeface="Times New Roman" pitchFamily="18" charset="0"/>
                <a:cs typeface="Arial" panose="020B0604020202020204" pitchFamily="34" charset="0"/>
              </a:rPr>
            </a:br>
            <a:r>
              <a:rPr lang="ru-RU" sz="2700" dirty="0" err="1" smtClean="0">
                <a:solidFill>
                  <a:srgbClr val="000000"/>
                </a:solidFill>
                <a:latin typeface="Arial" panose="020B0604020202020204" pitchFamily="34" charset="0"/>
                <a:ea typeface="Times New Roman" pitchFamily="18" charset="0"/>
                <a:cs typeface="Arial" panose="020B0604020202020204" pitchFamily="34" charset="0"/>
              </a:rPr>
              <a:t>Сонымен</a:t>
            </a:r>
            <a:r>
              <a:rPr lang="ru-RU" sz="2700" dirty="0" smtClean="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қатар</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салықты</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оңтайландырудың</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мақсаты</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салық</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төлемдерін</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кейінге</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қалдыру</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яғни</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оларды</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төлеу</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мерзімін</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кейінге</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қалдыру</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болуы</a:t>
            </a:r>
            <a:r>
              <a:rPr lang="ru-RU" sz="2700" dirty="0">
                <a:solidFill>
                  <a:srgbClr val="000000"/>
                </a:solidFill>
                <a:latin typeface="Arial" panose="020B0604020202020204" pitchFamily="34" charset="0"/>
                <a:ea typeface="Times New Roman" pitchFamily="18" charset="0"/>
                <a:cs typeface="Arial" panose="020B0604020202020204" pitchFamily="34" charset="0"/>
              </a:rPr>
              <a:t> </a:t>
            </a:r>
            <a:r>
              <a:rPr lang="ru-RU" sz="2700" dirty="0" err="1">
                <a:solidFill>
                  <a:srgbClr val="000000"/>
                </a:solidFill>
                <a:latin typeface="Arial" panose="020B0604020202020204" pitchFamily="34" charset="0"/>
                <a:ea typeface="Times New Roman" pitchFamily="18" charset="0"/>
                <a:cs typeface="Arial" panose="020B0604020202020204" pitchFamily="34" charset="0"/>
              </a:rPr>
              <a:t>мүмкін</a:t>
            </a:r>
            <a:r>
              <a:rPr lang="ru-RU" sz="2700" dirty="0">
                <a:solidFill>
                  <a:srgbClr val="000000"/>
                </a:solidFill>
                <a:latin typeface="Arial" panose="020B0604020202020204" pitchFamily="34" charset="0"/>
                <a:ea typeface="Times New Roman" pitchFamily="18" charset="0"/>
                <a:cs typeface="Arial" panose="020B0604020202020204" pitchFamily="34" charset="0"/>
              </a:rPr>
              <a:t>.</a:t>
            </a:r>
            <a:r>
              <a:rPr lang="ru-RU" sz="2700" dirty="0">
                <a:latin typeface="Arial" panose="020B0604020202020204" pitchFamily="34" charset="0"/>
                <a:cs typeface="Arial" panose="020B0604020202020204" pitchFamily="34" charset="0"/>
              </a:rPr>
              <a:t/>
            </a:r>
            <a:br>
              <a:rPr lang="ru-RU" sz="2700" dirty="0">
                <a:latin typeface="Arial" panose="020B0604020202020204" pitchFamily="34" charset="0"/>
                <a:cs typeface="Arial" panose="020B0604020202020204" pitchFamily="34" charset="0"/>
              </a:rPr>
            </a:br>
            <a:endParaRPr lang="ru-RU" sz="2700" dirty="0">
              <a:latin typeface="Arial" panose="020B0604020202020204" pitchFamily="34" charset="0"/>
              <a:cs typeface="Arial" panose="020B0604020202020204" pitchFamily="34" charset="0"/>
            </a:endParaRPr>
          </a:p>
        </p:txBody>
      </p:sp>
      <p:sp>
        <p:nvSpPr>
          <p:cNvPr id="4" name="Прямоугольник 3"/>
          <p:cNvSpPr/>
          <p:nvPr/>
        </p:nvSpPr>
        <p:spPr>
          <a:xfrm>
            <a:off x="925830" y="751344"/>
            <a:ext cx="11266170" cy="2031325"/>
          </a:xfrm>
          <a:prstGeom prst="rect">
            <a:avLst/>
          </a:prstGeom>
        </p:spPr>
        <p:txBody>
          <a:bodyPr wrap="square">
            <a:spAutoFit/>
          </a:bodyPr>
          <a:lstStyle/>
          <a:p>
            <a:endParaRPr lang="ru-RU" dirty="0">
              <a:solidFill>
                <a:srgbClr val="000000"/>
              </a:solidFill>
              <a:latin typeface="TimesNewRomanPSMT"/>
            </a:endParaRPr>
          </a:p>
          <a:p>
            <a:endParaRPr lang="ru-RU" dirty="0">
              <a:solidFill>
                <a:srgbClr val="000000"/>
              </a:solidFill>
              <a:latin typeface="TimesNewRomanPSMT"/>
            </a:endParaRPr>
          </a:p>
          <a:p>
            <a:endParaRPr lang="ru-RU" dirty="0">
              <a:solidFill>
                <a:srgbClr val="000000"/>
              </a:solidFill>
              <a:latin typeface="TimesNewRomanPSMT"/>
            </a:endParaRPr>
          </a:p>
          <a:p>
            <a:endParaRPr lang="ru-RU" dirty="0">
              <a:solidFill>
                <a:srgbClr val="000000"/>
              </a:solidFill>
              <a:latin typeface="TimesNewRomanPSMT"/>
            </a:endParaRPr>
          </a:p>
          <a:p>
            <a:endParaRPr lang="ru-RU" dirty="0">
              <a:solidFill>
                <a:srgbClr val="000000"/>
              </a:solidFill>
              <a:latin typeface="TimesNewRomanPSMT"/>
            </a:endParaRPr>
          </a:p>
          <a:p>
            <a:endParaRPr lang="ru-RU" dirty="0">
              <a:solidFill>
                <a:srgbClr val="000000"/>
              </a:solidFill>
              <a:latin typeface="TimesNewRomanPSMT"/>
            </a:endParaRPr>
          </a:p>
          <a:p>
            <a:endParaRPr lang="ru-RU" dirty="0">
              <a:solidFill>
                <a:srgbClr val="000000"/>
              </a:solidFill>
              <a:latin typeface="TimesNewRomanPSMT"/>
            </a:endParaRPr>
          </a:p>
        </p:txBody>
      </p:sp>
    </p:spTree>
    <p:extLst>
      <p:ext uri="{BB962C8B-B14F-4D97-AF65-F5344CB8AC3E}">
        <p14:creationId xmlns:p14="http://schemas.microsoft.com/office/powerpoint/2010/main" val="3890671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45770"/>
            <a:ext cx="10515600" cy="5731193"/>
          </a:xfrm>
          <a:solidFill>
            <a:schemeClr val="accent3">
              <a:lumMod val="20000"/>
              <a:lumOff val="80000"/>
            </a:schemeClr>
          </a:solidFill>
        </p:spPr>
        <p:txBody>
          <a:bodyPr>
            <a:normAutofit fontScale="92500" lnSpcReduction="20000"/>
          </a:bodyPr>
          <a:lstStyle/>
          <a:p>
            <a:pPr marL="0" indent="0">
              <a:lnSpc>
                <a:spcPct val="120000"/>
              </a:lnSpc>
              <a:spcBef>
                <a:spcPts val="0"/>
              </a:spcBef>
              <a:buNone/>
            </a:pPr>
            <a:r>
              <a:rPr lang="ru-RU" dirty="0" err="1">
                <a:latin typeface="Arial" panose="020B0604020202020204" pitchFamily="34" charset="0"/>
                <a:cs typeface="Arial" panose="020B0604020202020204" pitchFamily="34" charset="0"/>
              </a:rPr>
              <a:t>Кез</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оңтайландыру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белгілі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бір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дәрежеде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тәуекелді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қамтиды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үстіне</a:t>
            </a:r>
            <a:r>
              <a:rPr lang="ru-RU" dirty="0">
                <a:latin typeface="Arial" panose="020B0604020202020204" pitchFamily="34" charset="0"/>
                <a:cs typeface="Arial" panose="020B0604020202020204" pitchFamily="34" charset="0"/>
              </a:rPr>
              <a:t>, оны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шығындарды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қажет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етеді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сондықтан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оңтайландырудан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бұрын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қолданыстағы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жүйеге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мұқият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талдау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жүргізілуі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керек</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оңтайландырудан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алынған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ақша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шығындарға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осы </a:t>
            </a:r>
            <a:r>
              <a:rPr lang="ru-RU" dirty="0" err="1">
                <a:latin typeface="Arial" panose="020B0604020202020204" pitchFamily="34" charset="0"/>
                <a:cs typeface="Arial" panose="020B0604020202020204" pitchFamily="34" charset="0"/>
              </a:rPr>
              <a:t>оңтайландыруға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инвестицияланатын</a:t>
            </a:r>
            <a:r>
              <a:rPr lang="ru-RU" dirty="0">
                <a:latin typeface="Arial" panose="020B0604020202020204" pitchFamily="34" charset="0"/>
                <a:cs typeface="Arial" panose="020B0604020202020204" pitchFamily="34" charset="0"/>
              </a:rPr>
              <a:t> </a:t>
            </a:r>
            <a:r>
              <a:rPr lang="ru-RU" dirty="0" err="1" smtClean="0">
                <a:latin typeface="Arial" panose="020B0604020202020204" pitchFamily="34" charset="0"/>
                <a:cs typeface="Arial" panose="020B0604020202020204" pitchFamily="34" charset="0"/>
              </a:rPr>
              <a:t>тәуекел</a:t>
            </a:r>
            <a:r>
              <a:rPr lang="ru-RU" dirty="0" smtClean="0">
                <a:latin typeface="Arial" panose="020B0604020202020204" pitchFamily="34" charset="0"/>
                <a:cs typeface="Arial" panose="020B0604020202020204" pitchFamily="34" charset="0"/>
              </a:rPr>
              <a:t>. </a:t>
            </a:r>
          </a:p>
          <a:p>
            <a:pPr marL="0" indent="0" algn="ctr">
              <a:lnSpc>
                <a:spcPct val="120000"/>
              </a:lnSpc>
              <a:spcBef>
                <a:spcPts val="0"/>
              </a:spcBef>
              <a:buNone/>
            </a:pPr>
            <a:r>
              <a:rPr lang="ru-RU" b="1" dirty="0" err="1" smtClean="0">
                <a:solidFill>
                  <a:srgbClr val="FF0000"/>
                </a:solidFill>
                <a:latin typeface="Arial" panose="020B0604020202020204" pitchFamily="34" charset="0"/>
                <a:cs typeface="Arial" panose="020B0604020202020204" pitchFamily="34" charset="0"/>
              </a:rPr>
              <a:t>Салықты</a:t>
            </a:r>
            <a:r>
              <a:rPr lang="ru-RU" b="1" dirty="0" smtClean="0">
                <a:solidFill>
                  <a:srgbClr val="FF0000"/>
                </a:solidFill>
                <a:latin typeface="Arial" panose="020B0604020202020204" pitchFamily="34" charset="0"/>
                <a:cs typeface="Arial" panose="020B0604020202020204" pitchFamily="34" charset="0"/>
              </a:rPr>
              <a:t> </a:t>
            </a:r>
            <a:r>
              <a:rPr lang="ru-RU" b="1" dirty="0" err="1">
                <a:solidFill>
                  <a:srgbClr val="FF0000"/>
                </a:solidFill>
                <a:latin typeface="Arial" panose="020B0604020202020204" pitchFamily="34" charset="0"/>
                <a:cs typeface="Arial" panose="020B0604020202020204" pitchFamily="34" charset="0"/>
              </a:rPr>
              <a:t>оңтайландыру</a:t>
            </a:r>
            <a:r>
              <a:rPr lang="ru-RU" b="1" dirty="0">
                <a:solidFill>
                  <a:srgbClr val="FF0000"/>
                </a:solidFill>
                <a:latin typeface="Arial" panose="020B0604020202020204" pitchFamily="34" charset="0"/>
                <a:cs typeface="Arial" panose="020B0604020202020204" pitchFamily="34" charset="0"/>
              </a:rPr>
              <a:t> </a:t>
            </a:r>
            <a:r>
              <a:rPr lang="ru-RU" b="1" dirty="0" err="1">
                <a:solidFill>
                  <a:srgbClr val="FF0000"/>
                </a:solidFill>
                <a:latin typeface="Arial" panose="020B0604020202020204" pitchFamily="34" charset="0"/>
                <a:cs typeface="Arial" panose="020B0604020202020204" pitchFamily="34" charset="0"/>
              </a:rPr>
              <a:t>талдаудан</a:t>
            </a:r>
            <a:r>
              <a:rPr lang="ru-RU" b="1" dirty="0">
                <a:solidFill>
                  <a:srgbClr val="FF0000"/>
                </a:solidFill>
                <a:latin typeface="Arial" panose="020B0604020202020204" pitchFamily="34" charset="0"/>
                <a:cs typeface="Arial" panose="020B0604020202020204" pitchFamily="34" charset="0"/>
              </a:rPr>
              <a:t> </a:t>
            </a:r>
            <a:r>
              <a:rPr lang="ru-RU" b="1" dirty="0" err="1">
                <a:solidFill>
                  <a:srgbClr val="FF0000"/>
                </a:solidFill>
                <a:latin typeface="Arial" panose="020B0604020202020204" pitchFamily="34" charset="0"/>
                <a:cs typeface="Arial" panose="020B0604020202020204" pitchFamily="34" charset="0"/>
              </a:rPr>
              <a:t>басталады</a:t>
            </a:r>
            <a:r>
              <a:rPr lang="ru-RU" b="1" dirty="0" smtClean="0">
                <a:solidFill>
                  <a:srgbClr val="FF0000"/>
                </a:solidFill>
                <a:latin typeface="Arial" panose="020B0604020202020204" pitchFamily="34" charset="0"/>
                <a:cs typeface="Arial" panose="020B0604020202020204" pitchFamily="34" charset="0"/>
              </a:rPr>
              <a:t>:</a:t>
            </a:r>
          </a:p>
          <a:p>
            <a:pPr marL="0" indent="0">
              <a:lnSpc>
                <a:spcPct val="120000"/>
              </a:lnSpc>
              <a:spcBef>
                <a:spcPts val="0"/>
              </a:spcBef>
              <a:buNone/>
            </a:pP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Ұйымның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салықтық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міндеттемелерін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қалыптастыруға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әсер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ететін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жағдайлар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міндеттемелерінің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туындауымен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байланысты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заңды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фактілер</a:t>
            </a:r>
            <a:r>
              <a:rPr lang="ru-RU" dirty="0" smtClean="0">
                <a:latin typeface="Arial" panose="020B0604020202020204" pitchFamily="34" charset="0"/>
                <a:cs typeface="Arial" panose="020B0604020202020204" pitchFamily="34" charset="0"/>
              </a:rPr>
              <a:t>);</a:t>
            </a:r>
          </a:p>
          <a:p>
            <a:pPr marL="0" indent="0">
              <a:lnSpc>
                <a:spcPct val="120000"/>
              </a:lnSpc>
              <a:spcBef>
                <a:spcPts val="0"/>
              </a:spcBef>
              <a:buNone/>
            </a:pP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төлемдерін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есептеу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әдістері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салу </a:t>
            </a:r>
            <a:r>
              <a:rPr lang="ru-RU" dirty="0" err="1">
                <a:latin typeface="Arial" panose="020B0604020202020204" pitchFamily="34" charset="0"/>
                <a:cs typeface="Arial" panose="020B0604020202020204" pitchFamily="34" charset="0"/>
              </a:rPr>
              <a:t>базасын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қалыптастыру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жеңілдіктерді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пайдалану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тәртібі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ұйымның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қалыптасқан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экономикалық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қатынастар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жүйесі</a:t>
            </a:r>
            <a:r>
              <a:rPr lang="ru-RU" dirty="0">
                <a:latin typeface="Arial" panose="020B0604020202020204" pitchFamily="34" charset="0"/>
                <a:cs typeface="Arial" panose="020B0604020202020204" pitchFamily="34" charset="0"/>
              </a:rPr>
              <a:t>.</a:t>
            </a:r>
            <a:endParaRPr lang="ru-RU" dirty="0"/>
          </a:p>
        </p:txBody>
      </p:sp>
    </p:spTree>
    <p:extLst>
      <p:ext uri="{BB962C8B-B14F-4D97-AF65-F5344CB8AC3E}">
        <p14:creationId xmlns:p14="http://schemas.microsoft.com/office/powerpoint/2010/main" val="4251946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685800"/>
            <a:ext cx="10515600" cy="4791808"/>
          </a:xfrm>
          <a:solidFill>
            <a:schemeClr val="accent3">
              <a:lumMod val="20000"/>
              <a:lumOff val="80000"/>
            </a:schemeClr>
          </a:solidFill>
        </p:spPr>
        <p:txBody>
          <a:bodyPr>
            <a:noAutofit/>
          </a:bodyPr>
          <a:lstStyle/>
          <a:p>
            <a:pPr marL="0" indent="446088" algn="just">
              <a:lnSpc>
                <a:spcPct val="120000"/>
              </a:lnSpc>
              <a:spcBef>
                <a:spcPts val="0"/>
              </a:spcBef>
              <a:buNone/>
            </a:pPr>
            <a:r>
              <a:rPr lang="ru-RU" sz="1800" b="1" dirty="0" err="1">
                <a:latin typeface="Arial" panose="020B0604020202020204" pitchFamily="34" charset="0"/>
                <a:cs typeface="Arial" panose="020B0604020202020204" pitchFamily="34" charset="0"/>
              </a:rPr>
              <a:t>Салықтарды</a:t>
            </a:r>
            <a:r>
              <a:rPr lang="ru-RU" sz="1800" b="1" dirty="0">
                <a:latin typeface="Arial" panose="020B0604020202020204" pitchFamily="34" charset="0"/>
                <a:cs typeface="Arial" panose="020B0604020202020204" pitchFamily="34" charset="0"/>
              </a:rPr>
              <a:t> </a:t>
            </a:r>
            <a:r>
              <a:rPr lang="ru-RU" sz="1800" b="1" dirty="0" err="1">
                <a:latin typeface="Arial" panose="020B0604020202020204" pitchFamily="34" charset="0"/>
                <a:cs typeface="Arial" panose="020B0604020202020204" pitchFamily="34" charset="0"/>
              </a:rPr>
              <a:t>оңтайландыру</a:t>
            </a:r>
            <a:r>
              <a:rPr lang="ru-RU" sz="1800" b="1" dirty="0">
                <a:latin typeface="Arial" panose="020B0604020202020204" pitchFamily="34" charset="0"/>
                <a:cs typeface="Arial" panose="020B0604020202020204" pitchFamily="34" charset="0"/>
              </a:rPr>
              <a:t> </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бұл</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салықты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оңтайландыру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арқылы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компанияның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ақша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ағындарын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ұлғайту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және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салуды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азайту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мақсатында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қызметтің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орнын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уақытын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және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түрлерін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таңдауға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неғұрлым</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тиімді</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схемалар</a:t>
            </a:r>
            <a:r>
              <a:rPr lang="ru-RU" sz="1800" dirty="0">
                <a:latin typeface="Arial" panose="020B0604020202020204" pitchFamily="34" charset="0"/>
                <a:cs typeface="Arial" panose="020B0604020202020204" pitchFamily="34" charset="0"/>
              </a:rPr>
              <a:t> мен </a:t>
            </a:r>
            <a:r>
              <a:rPr lang="ru-RU" sz="1800" dirty="0" err="1">
                <a:latin typeface="Arial" panose="020B0604020202020204" pitchFamily="34" charset="0"/>
                <a:cs typeface="Arial" panose="020B0604020202020204" pitchFamily="34" charset="0"/>
              </a:rPr>
              <a:t>шарттық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қатынастарды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құруға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және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қолдауға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байланысты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қолданыстағы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заңнама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шеңберіндегі</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ұйымдастырушылық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шаралар</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төлемдері</a:t>
            </a:r>
            <a:r>
              <a:rPr lang="ru-RU" sz="1800" dirty="0" smtClean="0">
                <a:latin typeface="Arial" panose="020B0604020202020204" pitchFamily="34" charset="0"/>
                <a:cs typeface="Arial" panose="020B0604020202020204" pitchFamily="34" charset="0"/>
              </a:rPr>
              <a:t>.</a:t>
            </a:r>
          </a:p>
          <a:p>
            <a:pPr algn="just">
              <a:lnSpc>
                <a:spcPct val="120000"/>
              </a:lnSpc>
              <a:spcBef>
                <a:spcPts val="0"/>
              </a:spcBef>
              <a:buFont typeface="Wingdings" panose="05000000000000000000" pitchFamily="2" charset="2"/>
              <a:buChar char="Ø"/>
            </a:pPr>
            <a:r>
              <a:rPr lang="ru-RU" sz="1800" dirty="0" err="1">
                <a:latin typeface="Arial" panose="020B0604020202020204" pitchFamily="34" charset="0"/>
                <a:cs typeface="Arial" panose="020B0604020202020204" pitchFamily="34" charset="0"/>
              </a:rPr>
              <a:t>Ең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алдымен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салықты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оңтайландыру</a:t>
            </a:r>
            <a:r>
              <a:rPr lang="ru-RU" sz="1800" dirty="0">
                <a:latin typeface="Arial" panose="020B0604020202020204" pitchFamily="34" charset="0"/>
                <a:cs typeface="Arial" panose="020B0604020202020204" pitchFamily="34" charset="0"/>
              </a:rPr>
              <a:t> компания </a:t>
            </a:r>
            <a:r>
              <a:rPr lang="ru-RU" sz="1800" dirty="0" err="1">
                <a:latin typeface="Arial" panose="020B0604020202020204" pitchFamily="34" charset="0"/>
                <a:cs typeface="Arial" panose="020B0604020202020204" pitchFamily="34" charset="0"/>
              </a:rPr>
              <a:t>үшін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a:t>
            </a:r>
            <a:r>
              <a:rPr lang="ru-RU" sz="1800" dirty="0">
                <a:latin typeface="Arial" panose="020B0604020202020204" pitchFamily="34" charset="0"/>
                <a:cs typeface="Arial" panose="020B0604020202020204" pitchFamily="34" charset="0"/>
              </a:rPr>
              <a:t> салу </a:t>
            </a:r>
            <a:r>
              <a:rPr lang="ru-RU" sz="1800" dirty="0" err="1">
                <a:latin typeface="Arial" panose="020B0604020202020204" pitchFamily="34" charset="0"/>
                <a:cs typeface="Arial" panose="020B0604020202020204" pitchFamily="34" charset="0"/>
              </a:rPr>
              <a:t>тәртібін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жеңілдетуге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заңнамасында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көзделген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жеңілдіктер</a:t>
            </a:r>
            <a:r>
              <a:rPr lang="ru-RU" sz="1800" dirty="0">
                <a:latin typeface="Arial" panose="020B0604020202020204" pitchFamily="34" charset="0"/>
                <a:cs typeface="Arial" panose="020B0604020202020204" pitchFamily="34" charset="0"/>
              </a:rPr>
              <a:t> мен </a:t>
            </a:r>
            <a:r>
              <a:rPr lang="ru-RU" sz="1800" dirty="0" err="1">
                <a:latin typeface="Arial" panose="020B0604020202020204" pitchFamily="34" charset="0"/>
                <a:cs typeface="Arial" panose="020B0604020202020204" pitchFamily="34" charset="0"/>
              </a:rPr>
              <a:t>босатуларды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тиімді</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пайдалануға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бағытталған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алдын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алу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және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әрқашан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заңды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шаралар</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кешенін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білдіреді</a:t>
            </a:r>
            <a:r>
              <a:rPr lang="ru-RU" sz="1800" dirty="0" smtClean="0">
                <a:latin typeface="Arial" panose="020B0604020202020204" pitchFamily="34" charset="0"/>
                <a:cs typeface="Arial" panose="020B0604020202020204" pitchFamily="34" charset="0"/>
              </a:rPr>
              <a:t>.</a:t>
            </a:r>
          </a:p>
          <a:p>
            <a:pPr algn="just">
              <a:lnSpc>
                <a:spcPct val="120000"/>
              </a:lnSpc>
              <a:spcBef>
                <a:spcPts val="0"/>
              </a:spcBef>
              <a:buFont typeface="Wingdings" panose="05000000000000000000" pitchFamily="2" charset="2"/>
              <a:buChar char="Ø"/>
            </a:pPr>
            <a:r>
              <a:rPr lang="ru-RU" sz="1800" dirty="0" err="1" smtClean="0">
                <a:latin typeface="Arial" panose="020B0604020202020204" pitchFamily="34" charset="0"/>
                <a:cs typeface="Arial" panose="020B0604020202020204" pitchFamily="34" charset="0"/>
              </a:rPr>
              <a:t>Салықты</a:t>
            </a:r>
            <a:r>
              <a:rPr lang="ru-RU" sz="1800" dirty="0" smtClean="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оңтайландыру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жүйесінің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жетілмегендігі</a:t>
            </a:r>
            <a:r>
              <a:rPr lang="ru-RU" sz="1800" dirty="0">
                <a:latin typeface="Arial" panose="020B0604020202020204" pitchFamily="34" charset="0"/>
                <a:cs typeface="Arial" panose="020B0604020202020204" pitchFamily="34" charset="0"/>
              </a:rPr>
              <a:t> мен </a:t>
            </a:r>
            <a:r>
              <a:rPr lang="ru-RU" sz="1800" dirty="0" err="1">
                <a:latin typeface="Arial" panose="020B0604020202020204" pitchFamily="34" charset="0"/>
                <a:cs typeface="Arial" panose="020B0604020202020204" pitchFamily="34" charset="0"/>
              </a:rPr>
              <a:t>салыстырмалы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күрделілігінен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туындауы</a:t>
            </a:r>
            <a:r>
              <a:rPr lang="ru-RU" sz="1800" dirty="0">
                <a:latin typeface="Arial" panose="020B0604020202020204" pitchFamily="34" charset="0"/>
                <a:cs typeface="Arial" panose="020B0604020202020204" pitchFamily="34" charset="0"/>
              </a:rPr>
              <a:t> </a:t>
            </a:r>
            <a:r>
              <a:rPr lang="ru-RU" sz="1800" dirty="0" err="1" smtClean="0">
                <a:latin typeface="Arial" panose="020B0604020202020204" pitchFamily="34" charset="0"/>
                <a:cs typeface="Arial" panose="020B0604020202020204" pitchFamily="34" charset="0"/>
              </a:rPr>
              <a:t>мүмкін</a:t>
            </a:r>
            <a:r>
              <a:rPr lang="ru-RU" sz="1800" dirty="0" smtClean="0">
                <a:latin typeface="Arial" panose="020B0604020202020204" pitchFamily="34" charset="0"/>
                <a:cs typeface="Arial" panose="020B0604020202020204" pitchFamily="34" charset="0"/>
              </a:rPr>
              <a:t>.</a:t>
            </a:r>
          </a:p>
          <a:p>
            <a:pPr algn="just">
              <a:lnSpc>
                <a:spcPct val="120000"/>
              </a:lnSpc>
              <a:spcBef>
                <a:spcPts val="0"/>
              </a:spcBef>
              <a:buFont typeface="Wingdings" panose="05000000000000000000" pitchFamily="2" charset="2"/>
              <a:buChar char="Ø"/>
            </a:pPr>
            <a:r>
              <a:rPr lang="ru-RU" sz="1800" dirty="0" err="1" smtClean="0">
                <a:latin typeface="Arial" panose="020B0604020202020204" pitchFamily="34" charset="0"/>
                <a:cs typeface="Arial" panose="020B0604020202020204" pitchFamily="34" charset="0"/>
              </a:rPr>
              <a:t>Салықты</a:t>
            </a:r>
            <a:r>
              <a:rPr lang="ru-RU" sz="1800" dirty="0" smtClean="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оңтайландыру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толығымен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заңды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қызмет</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ретінде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қарастырылады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ең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алдымен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жүктемесін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азайту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мақсатында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бірақ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әрқашан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қолданыстағы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заңнама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шеңберінде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құқықтық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нормалардың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оңтайлы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үйлесімі</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ретінде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қабылдануы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керек</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Менің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ойымша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бұл</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ауыртпалығын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азайту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тәуекелдерін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барынша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азайту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салықты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жоспарлау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салықты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оңтайландыру</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сияқты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нарықтық</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қатынастарда</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кең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тараған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және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әбден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заңды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ұғымдарды</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әлі</a:t>
            </a:r>
            <a:r>
              <a:rPr lang="ru-RU" sz="1800" dirty="0">
                <a:latin typeface="Arial" panose="020B0604020202020204" pitchFamily="34" charset="0"/>
                <a:cs typeface="Arial" panose="020B0604020202020204" pitchFamily="34" charset="0"/>
              </a:rPr>
              <a:t> де </a:t>
            </a:r>
            <a:r>
              <a:rPr lang="ru-RU" sz="1800" dirty="0" err="1">
                <a:latin typeface="Arial" panose="020B0604020202020204" pitchFamily="34" charset="0"/>
                <a:cs typeface="Arial" panose="020B0604020202020204" pitchFamily="34" charset="0"/>
              </a:rPr>
              <a:t>дұрыс</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түсінбей</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келе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жатқан</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өткеннің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жәдігерлері</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Қазірдің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өзінде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бұл</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ұғымдар</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біздің</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өмірімізге</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жарылып</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ескі</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стереотиптерді</a:t>
            </a:r>
            <a:r>
              <a:rPr lang="ru-RU" sz="1800" dirty="0">
                <a:latin typeface="Arial" panose="020B0604020202020204" pitchFamily="34" charset="0"/>
                <a:cs typeface="Arial" panose="020B0604020202020204" pitchFamily="34" charset="0"/>
              </a:rPr>
              <a:t> </a:t>
            </a:r>
            <a:r>
              <a:rPr lang="ru-RU" sz="1800" dirty="0" err="1">
                <a:latin typeface="Arial" panose="020B0604020202020204" pitchFamily="34" charset="0"/>
                <a:cs typeface="Arial" panose="020B0604020202020204" pitchFamily="34" charset="0"/>
              </a:rPr>
              <a:t>бұзады</a:t>
            </a:r>
            <a:r>
              <a:rPr lang="ru-RU" sz="1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408291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9100" y="0"/>
            <a:ext cx="11353800" cy="732155"/>
          </a:xfrm>
          <a:solidFill>
            <a:schemeClr val="accent4">
              <a:lumMod val="20000"/>
              <a:lumOff val="80000"/>
            </a:schemeClr>
          </a:solidFill>
        </p:spPr>
        <p:txBody>
          <a:bodyPr>
            <a:normAutofit/>
          </a:bodyPr>
          <a:lstStyle/>
          <a:p>
            <a:r>
              <a:rPr lang="ru-RU" sz="3200" b="1" dirty="0" err="1">
                <a:latin typeface="Arial" panose="020B0604020202020204" pitchFamily="34" charset="0"/>
                <a:cs typeface="Arial" panose="020B0604020202020204" pitchFamily="34" charset="0"/>
              </a:rPr>
              <a:t>Салықты</a:t>
            </a:r>
            <a:r>
              <a:rPr lang="ru-RU" sz="3200" b="1" dirty="0">
                <a:latin typeface="Arial" panose="020B0604020202020204" pitchFamily="34" charset="0"/>
                <a:cs typeface="Arial" panose="020B0604020202020204" pitchFamily="34" charset="0"/>
              </a:rPr>
              <a:t> </a:t>
            </a:r>
            <a:r>
              <a:rPr lang="ru-RU" sz="3200" b="1" dirty="0" err="1">
                <a:latin typeface="Arial" panose="020B0604020202020204" pitchFamily="34" charset="0"/>
                <a:cs typeface="Arial" panose="020B0604020202020204" pitchFamily="34" charset="0"/>
              </a:rPr>
              <a:t>жоспарлау</a:t>
            </a:r>
            <a:endParaRPr lang="ru-RU" sz="32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19100" y="631288"/>
            <a:ext cx="11353800" cy="5875020"/>
          </a:xfrm>
          <a:solidFill>
            <a:schemeClr val="accent3">
              <a:lumMod val="20000"/>
              <a:lumOff val="80000"/>
            </a:schemeClr>
          </a:solidFill>
        </p:spPr>
        <p:txBody>
          <a:bodyPr>
            <a:normAutofit/>
          </a:bodyPr>
          <a:lstStyle/>
          <a:p>
            <a:pPr marL="0" lvl="0" indent="0">
              <a:lnSpc>
                <a:spcPct val="100000"/>
              </a:lnSpc>
              <a:spcBef>
                <a:spcPts val="0"/>
              </a:spcBef>
              <a:buNone/>
            </a:pPr>
            <a:r>
              <a:rPr lang="ru-RU" sz="2400" dirty="0">
                <a:latin typeface="Arial" panose="020B0604020202020204" pitchFamily="34" charset="0"/>
                <a:cs typeface="Arial" panose="020B0604020202020204" pitchFamily="34" charset="0"/>
              </a:rPr>
              <a:t>«</a:t>
            </a:r>
            <a:r>
              <a:rPr lang="ru-RU" sz="2400" dirty="0" err="1">
                <a:latin typeface="Arial" panose="020B0604020202020204" pitchFamily="34" charset="0"/>
                <a:cs typeface="Arial" panose="020B0604020202020204" pitchFamily="34" charset="0"/>
              </a:rPr>
              <a:t>Салықты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оңтайландыру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ұғымымен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кәсіпорындағы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жоспарлау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деп</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аталатын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тағы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бір</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маңызды</a:t>
            </a:r>
            <a:r>
              <a:rPr lang="ru-RU" sz="2400" dirty="0">
                <a:latin typeface="Arial" panose="020B0604020202020204" pitchFamily="34" charset="0"/>
                <a:cs typeface="Arial" panose="020B0604020202020204" pitchFamily="34" charset="0"/>
              </a:rPr>
              <a:t> процесс </a:t>
            </a:r>
            <a:r>
              <a:rPr lang="ru-RU" sz="2400" dirty="0" err="1">
                <a:latin typeface="Arial" panose="020B0604020202020204" pitchFamily="34" charset="0"/>
                <a:cs typeface="Arial" panose="020B0604020202020204" pitchFamily="34" charset="0"/>
              </a:rPr>
              <a:t>қиылысады</a:t>
            </a:r>
            <a:r>
              <a:rPr lang="ru-RU" sz="2400" dirty="0" smtClean="0">
                <a:latin typeface="Arial" panose="020B0604020202020204" pitchFamily="34" charset="0"/>
                <a:cs typeface="Arial" panose="020B0604020202020204" pitchFamily="34" charset="0"/>
              </a:rPr>
              <a:t>.</a:t>
            </a:r>
          </a:p>
          <a:p>
            <a:pPr marL="0" lvl="0" indent="0">
              <a:lnSpc>
                <a:spcPct val="100000"/>
              </a:lnSpc>
              <a:spcBef>
                <a:spcPts val="0"/>
              </a:spcBef>
              <a:buNone/>
            </a:pPr>
            <a:r>
              <a:rPr lang="ru-RU" sz="2400" b="1" dirty="0" err="1" smtClean="0">
                <a:latin typeface="Arial" panose="020B0604020202020204" pitchFamily="34" charset="0"/>
                <a:cs typeface="Arial" panose="020B0604020202020204" pitchFamily="34" charset="0"/>
              </a:rPr>
              <a:t>Салықты</a:t>
            </a:r>
            <a:r>
              <a:rPr lang="ru-RU" sz="2400" b="1" dirty="0" smtClean="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жоспарлау</a:t>
            </a:r>
            <a:r>
              <a:rPr lang="ru-RU" sz="2400" b="1" dirty="0">
                <a:latin typeface="Arial" panose="020B0604020202020204" pitchFamily="34" charset="0"/>
                <a:cs typeface="Arial" panose="020B0604020202020204" pitchFamily="34" charset="0"/>
              </a:rPr>
              <a:t> </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бұл</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қазынаға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түсетін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шегерімдерінің</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нақты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мөлшерін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белгілеуден</a:t>
            </a:r>
            <a:r>
              <a:rPr lang="ru-RU" sz="2400" dirty="0">
                <a:latin typeface="Arial" panose="020B0604020202020204" pitchFamily="34" charset="0"/>
                <a:cs typeface="Arial" panose="020B0604020202020204" pitchFamily="34" charset="0"/>
              </a:rPr>
              <a:t>, осы </a:t>
            </a:r>
            <a:r>
              <a:rPr lang="ru-RU" sz="2400" dirty="0" err="1">
                <a:latin typeface="Arial" panose="020B0604020202020204" pitchFamily="34" charset="0"/>
                <a:cs typeface="Arial" panose="020B0604020202020204" pitchFamily="34" charset="0"/>
              </a:rPr>
              <a:t>процесті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кәсіпорынның</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шаруашылық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қызметімен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салыстыру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кезінде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оларды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енгізудің</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нақты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кестесін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қалыптастырудан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тұратын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салықты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оңтайландырудың</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бір</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бөлігі</a:t>
            </a:r>
            <a:r>
              <a:rPr lang="ru-RU" sz="2400" dirty="0" smtClean="0">
                <a:latin typeface="Arial" panose="020B0604020202020204" pitchFamily="34" charset="0"/>
                <a:cs typeface="Arial" panose="020B0604020202020204" pitchFamily="34" charset="0"/>
              </a:rPr>
              <a:t>.</a:t>
            </a:r>
          </a:p>
          <a:p>
            <a:pPr marL="0" lvl="0" indent="0">
              <a:lnSpc>
                <a:spcPct val="100000"/>
              </a:lnSpc>
              <a:spcBef>
                <a:spcPts val="0"/>
              </a:spcBef>
              <a:buNone/>
            </a:pPr>
            <a:r>
              <a:rPr lang="ru-RU" sz="2400" dirty="0" err="1" smtClean="0">
                <a:latin typeface="Arial" panose="020B0604020202020204" pitchFamily="34" charset="0"/>
                <a:cs typeface="Arial" panose="020B0604020202020204" pitchFamily="34" charset="0"/>
              </a:rPr>
              <a:t>Салық</a:t>
            </a:r>
            <a:r>
              <a:rPr lang="ru-RU" sz="2400" dirty="0" smtClean="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жоспарлау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процесін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келесі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процедуралар</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тізбегі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ретінде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көрсетуге</a:t>
            </a:r>
            <a:r>
              <a:rPr lang="ru-RU" sz="2400" dirty="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болады</a:t>
            </a:r>
            <a:r>
              <a:rPr lang="ru-RU" sz="2400" dirty="0" smtClean="0">
                <a:latin typeface="Arial" panose="020B0604020202020204" pitchFamily="34" charset="0"/>
                <a:cs typeface="Arial" panose="020B0604020202020204" pitchFamily="34" charset="0"/>
              </a:rPr>
              <a:t>:</a:t>
            </a:r>
          </a:p>
          <a:p>
            <a:pPr lvl="0">
              <a:lnSpc>
                <a:spcPct val="100000"/>
              </a:lnSpc>
              <a:spcBef>
                <a:spcPts val="0"/>
              </a:spcBef>
              <a:buFont typeface="Wingdings" panose="05000000000000000000" pitchFamily="2" charset="2"/>
              <a:buChar char="Ø"/>
            </a:pPr>
            <a:r>
              <a:rPr lang="ru-RU" sz="2400" dirty="0" err="1" smtClean="0">
                <a:latin typeface="Arial" panose="020B0604020202020204" pitchFamily="34" charset="0"/>
                <a:cs typeface="Arial" panose="020B0604020202020204" pitchFamily="34" charset="0"/>
              </a:rPr>
              <a:t>Кәсіпорынның</a:t>
            </a:r>
            <a:r>
              <a:rPr lang="ru-RU" sz="2400" dirty="0" smtClean="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ағымдағы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қызметін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талдау</a:t>
            </a:r>
            <a:r>
              <a:rPr lang="ru-RU" sz="2400" dirty="0" smtClean="0">
                <a:latin typeface="Arial" panose="020B0604020202020204" pitchFamily="34" charset="0"/>
                <a:cs typeface="Arial" panose="020B0604020202020204" pitchFamily="34" charset="0"/>
              </a:rPr>
              <a:t>;</a:t>
            </a:r>
          </a:p>
          <a:p>
            <a:pPr lvl="0">
              <a:lnSpc>
                <a:spcPct val="100000"/>
              </a:lnSpc>
              <a:spcBef>
                <a:spcPts val="0"/>
              </a:spcBef>
              <a:buFont typeface="Wingdings" panose="05000000000000000000" pitchFamily="2" charset="2"/>
              <a:buChar char="Ø"/>
            </a:pPr>
            <a:r>
              <a:rPr lang="ru-RU" sz="2400" dirty="0" err="1" smtClean="0">
                <a:latin typeface="Arial" panose="020B0604020202020204" pitchFamily="34" charset="0"/>
                <a:cs typeface="Arial" panose="020B0604020202020204" pitchFamily="34" charset="0"/>
              </a:rPr>
              <a:t>Негізгі</a:t>
            </a:r>
            <a:r>
              <a:rPr lang="ru-RU" sz="2400" dirty="0" smtClean="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мәселелерін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анықтау</a:t>
            </a:r>
            <a:r>
              <a:rPr lang="ru-RU" sz="2400" dirty="0" smtClean="0">
                <a:latin typeface="Arial" panose="020B0604020202020204" pitchFamily="34" charset="0"/>
                <a:cs typeface="Arial" panose="020B0604020202020204" pitchFamily="34" charset="0"/>
              </a:rPr>
              <a:t>;</a:t>
            </a:r>
          </a:p>
          <a:p>
            <a:pPr lvl="0">
              <a:lnSpc>
                <a:spcPct val="100000"/>
              </a:lnSpc>
              <a:spcBef>
                <a:spcPts val="0"/>
              </a:spcBef>
              <a:buFont typeface="Wingdings" panose="05000000000000000000" pitchFamily="2" charset="2"/>
              <a:buChar char="Ø"/>
            </a:pPr>
            <a:r>
              <a:rPr lang="ru-RU" sz="2400" dirty="0" err="1" smtClean="0">
                <a:latin typeface="Arial" panose="020B0604020202020204" pitchFamily="34" charset="0"/>
                <a:cs typeface="Arial" panose="020B0604020202020204" pitchFamily="34" charset="0"/>
              </a:rPr>
              <a:t>Оңтайлы</a:t>
            </a:r>
            <a:r>
              <a:rPr lang="ru-RU" sz="2400" dirty="0" smtClean="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схемаларын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қалыптастыру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және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оларды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қолдану</a:t>
            </a:r>
            <a:r>
              <a:rPr lang="ru-RU" sz="2400" dirty="0" smtClean="0">
                <a:latin typeface="Arial" panose="020B0604020202020204" pitchFamily="34" charset="0"/>
                <a:cs typeface="Arial" panose="020B0604020202020204" pitchFamily="34" charset="0"/>
              </a:rPr>
              <a:t>;</a:t>
            </a:r>
          </a:p>
          <a:p>
            <a:pPr lvl="0">
              <a:lnSpc>
                <a:spcPct val="100000"/>
              </a:lnSpc>
              <a:spcBef>
                <a:spcPts val="0"/>
              </a:spcBef>
              <a:buFont typeface="Wingdings" panose="05000000000000000000" pitchFamily="2" charset="2"/>
              <a:buChar char="Ø"/>
            </a:pPr>
            <a:r>
              <a:rPr lang="ru-RU" sz="2400" dirty="0" err="1" smtClean="0">
                <a:latin typeface="Arial" panose="020B0604020202020204" pitchFamily="34" charset="0"/>
                <a:cs typeface="Arial" panose="020B0604020202020204" pitchFamily="34" charset="0"/>
              </a:rPr>
              <a:t>Салық</a:t>
            </a:r>
            <a:r>
              <a:rPr lang="ru-RU" sz="2400" dirty="0" smtClean="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заңнамасының</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тиісті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баптарына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сілтеме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жасай</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отырып</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нәтижелерді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есептілігінде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көрсету</a:t>
            </a:r>
            <a:r>
              <a:rPr lang="ru-RU" sz="2400" dirty="0" smtClean="0">
                <a:latin typeface="Arial" panose="020B0604020202020204" pitchFamily="34" charset="0"/>
                <a:cs typeface="Arial" panose="020B0604020202020204" pitchFamily="34" charset="0"/>
              </a:rPr>
              <a:t>.</a:t>
            </a:r>
          </a:p>
          <a:p>
            <a:pPr lvl="0">
              <a:lnSpc>
                <a:spcPct val="100000"/>
              </a:lnSpc>
              <a:spcBef>
                <a:spcPts val="0"/>
              </a:spcBef>
              <a:buFont typeface="Wingdings" panose="05000000000000000000" pitchFamily="2" charset="2"/>
              <a:buChar char="Ø"/>
            </a:pPr>
            <a:r>
              <a:rPr lang="ru-RU" sz="2400" dirty="0" err="1" smtClean="0">
                <a:latin typeface="Arial" panose="020B0604020202020204" pitchFamily="34" charset="0"/>
                <a:cs typeface="Arial" panose="020B0604020202020204" pitchFamily="34" charset="0"/>
              </a:rPr>
              <a:t>Жоғарыда</a:t>
            </a:r>
            <a:r>
              <a:rPr lang="ru-RU" sz="2400" dirty="0" smtClean="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көрсетілген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салықтық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жоспарлау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процесі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кәсіпорында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салықты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оңтайландыруды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тиімдірек</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қолдануға</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мүмкіндік</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береді</a:t>
            </a:r>
            <a:r>
              <a:rPr lang="ru-RU" sz="2400" dirty="0">
                <a:latin typeface="Arial" panose="020B0604020202020204" pitchFamily="34" charset="0"/>
                <a:cs typeface="Arial" panose="020B0604020202020204" pitchFamily="34" charset="0"/>
              </a:rPr>
              <a:t>.</a:t>
            </a:r>
            <a:endParaRPr lang="ru-RU"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674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2115" y="257809"/>
            <a:ext cx="11233053" cy="1236883"/>
          </a:xfrm>
        </p:spPr>
        <p:txBody>
          <a:bodyPr>
            <a:normAutofit/>
          </a:bodyPr>
          <a:lstStyle/>
          <a:p>
            <a:pPr algn="ctr"/>
            <a:r>
              <a:rPr lang="ru-RU" sz="2400" b="1" dirty="0" err="1">
                <a:latin typeface="Arial" panose="020B0604020202020204" pitchFamily="34" charset="0"/>
                <a:cs typeface="Arial" panose="020B0604020202020204" pitchFamily="34" charset="0"/>
              </a:rPr>
              <a:t>Салықты</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оңтайландыру</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әдістері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нақты</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жағдайға</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байланысты</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және</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ең</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алдымен</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келесі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шарттар</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қарастырылады</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және</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ескеріледі</a:t>
            </a:r>
            <a:r>
              <a:rPr lang="ru-RU" sz="2400" b="1" dirty="0">
                <a:latin typeface="Arial" panose="020B0604020202020204" pitchFamily="34" charset="0"/>
                <a:cs typeface="Arial" panose="020B0604020202020204" pitchFamily="34" charset="0"/>
              </a:rPr>
              <a:t>:</a:t>
            </a:r>
            <a:br>
              <a:rPr lang="ru-RU" sz="2400" b="1" dirty="0">
                <a:latin typeface="Arial" panose="020B0604020202020204" pitchFamily="34" charset="0"/>
                <a:cs typeface="Arial" panose="020B0604020202020204" pitchFamily="34" charset="0"/>
              </a:rPr>
            </a:br>
            <a:endParaRPr lang="ru-RU" sz="2400" b="1" dirty="0"/>
          </a:p>
        </p:txBody>
      </p:sp>
      <p:sp>
        <p:nvSpPr>
          <p:cNvPr id="11" name="Объект 10"/>
          <p:cNvSpPr>
            <a:spLocks noGrp="1"/>
          </p:cNvSpPr>
          <p:nvPr>
            <p:ph idx="1"/>
          </p:nvPr>
        </p:nvSpPr>
        <p:spPr>
          <a:xfrm>
            <a:off x="267284" y="1714498"/>
            <a:ext cx="11837965" cy="3613639"/>
          </a:xfrm>
          <a:solidFill>
            <a:schemeClr val="accent3">
              <a:lumMod val="20000"/>
              <a:lumOff val="80000"/>
            </a:schemeClr>
          </a:solidFill>
        </p:spPr>
        <p:txBody>
          <a:bodyPr>
            <a:normAutofit/>
          </a:bodyPr>
          <a:lstStyle/>
          <a:p>
            <a:pPr>
              <a:buFont typeface="Wingdings" panose="05000000000000000000" pitchFamily="2" charset="2"/>
              <a:buChar char="Ø"/>
            </a:pPr>
            <a:r>
              <a:rPr lang="ru-RU" sz="2200" dirty="0">
                <a:latin typeface="Arial" panose="020B0604020202020204" pitchFamily="34" charset="0"/>
                <a:cs typeface="Arial" panose="020B0604020202020204" pitchFamily="34" charset="0"/>
              </a:rPr>
              <a:t>1) </a:t>
            </a:r>
            <a:r>
              <a:rPr lang="ru-RU" sz="2200" dirty="0" err="1">
                <a:latin typeface="Arial" panose="020B0604020202020204" pitchFamily="34" charset="0"/>
                <a:cs typeface="Arial" panose="020B0604020202020204" pitchFamily="34" charset="0"/>
              </a:rPr>
              <a:t>Қазақстанда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кәсіпкерлікті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жүргізудің</a:t>
            </a:r>
            <a:r>
              <a:rPr lang="ru-RU" sz="2200" dirty="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ұйымдық-құқықтық</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нысаны</a:t>
            </a:r>
            <a:r>
              <a:rPr lang="ru-RU" sz="2200" dirty="0" smtClean="0">
                <a:latin typeface="Arial" panose="020B0604020202020204" pitchFamily="34" charset="0"/>
                <a:cs typeface="Arial" panose="020B0604020202020204" pitchFamily="34" charset="0"/>
              </a:rPr>
              <a:t>.</a:t>
            </a:r>
          </a:p>
          <a:p>
            <a:pPr>
              <a:buFont typeface="Wingdings" panose="05000000000000000000" pitchFamily="2" charset="2"/>
              <a:buChar char="Ø"/>
            </a:pPr>
            <a:r>
              <a:rPr lang="ru-RU" sz="2200" dirty="0" smtClean="0">
                <a:latin typeface="Arial" panose="020B0604020202020204" pitchFamily="34" charset="0"/>
                <a:cs typeface="Arial" panose="020B0604020202020204" pitchFamily="34" charset="0"/>
              </a:rPr>
              <a:t>2) </a:t>
            </a:r>
            <a:r>
              <a:rPr lang="ru-RU" sz="2200" dirty="0" err="1" smtClean="0">
                <a:latin typeface="Arial" panose="020B0604020202020204" pitchFamily="34" charset="0"/>
                <a:cs typeface="Arial" panose="020B0604020202020204" pitchFamily="34" charset="0"/>
              </a:rPr>
              <a:t>Кәсіпорын</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қызметінің</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түрлері</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салық</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жеңілдіктері</a:t>
            </a:r>
            <a:r>
              <a:rPr lang="ru-RU" sz="2200" dirty="0" smtClean="0">
                <a:latin typeface="Arial" panose="020B0604020202020204" pitchFamily="34" charset="0"/>
                <a:cs typeface="Arial" panose="020B0604020202020204" pitchFamily="34" charset="0"/>
              </a:rPr>
              <a:t> мен </a:t>
            </a:r>
            <a:r>
              <a:rPr lang="ru-RU" sz="2200" dirty="0" err="1" smtClean="0">
                <a:latin typeface="Arial" panose="020B0604020202020204" pitchFamily="34" charset="0"/>
                <a:cs typeface="Arial" panose="020B0604020202020204" pitchFamily="34" charset="0"/>
              </a:rPr>
              <a:t>преференцияларды</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қолдану</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мүмкіндігіне</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байланысты</a:t>
            </a:r>
            <a:r>
              <a:rPr lang="ru-RU" sz="2200" dirty="0" smtClean="0">
                <a:latin typeface="Arial" panose="020B0604020202020204" pitchFamily="34" charset="0"/>
                <a:cs typeface="Arial" panose="020B0604020202020204" pitchFamily="34" charset="0"/>
              </a:rPr>
              <a:t>.</a:t>
            </a:r>
          </a:p>
          <a:p>
            <a:pPr>
              <a:buFont typeface="Wingdings" panose="05000000000000000000" pitchFamily="2" charset="2"/>
              <a:buChar char="Ø"/>
            </a:pPr>
            <a:r>
              <a:rPr lang="ru-RU" sz="2200" dirty="0" smtClean="0">
                <a:latin typeface="Arial" panose="020B0604020202020204" pitchFamily="34" charset="0"/>
                <a:cs typeface="Arial" panose="020B0604020202020204" pitchFamily="34" charset="0"/>
              </a:rPr>
              <a:t>3) </a:t>
            </a:r>
            <a:r>
              <a:rPr lang="ru-RU" sz="2200" dirty="0" err="1" smtClean="0">
                <a:latin typeface="Arial" panose="020B0604020202020204" pitchFamily="34" charset="0"/>
                <a:cs typeface="Arial" panose="020B0604020202020204" pitchFamily="34" charset="0"/>
              </a:rPr>
              <a:t>Кеден</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заңнамасы</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бойынша</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жеңілдіктерді</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көздейтін</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экономиканың</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басым</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секторларының</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тізбесі</a:t>
            </a:r>
            <a:r>
              <a:rPr lang="ru-RU" sz="2200" dirty="0" smtClean="0">
                <a:latin typeface="Arial" panose="020B0604020202020204" pitchFamily="34" charset="0"/>
                <a:cs typeface="Arial" panose="020B0604020202020204" pitchFamily="34" charset="0"/>
              </a:rPr>
              <a:t> бар.</a:t>
            </a:r>
          </a:p>
          <a:p>
            <a:pPr>
              <a:buFont typeface="Wingdings" panose="05000000000000000000" pitchFamily="2" charset="2"/>
              <a:buChar char="Ø"/>
            </a:pPr>
            <a:r>
              <a:rPr lang="ru-RU" sz="2200" dirty="0" smtClean="0">
                <a:latin typeface="Arial" panose="020B0604020202020204" pitchFamily="34" charset="0"/>
                <a:cs typeface="Arial" panose="020B0604020202020204" pitchFamily="34" charset="0"/>
              </a:rPr>
              <a:t>4) </a:t>
            </a:r>
            <a:r>
              <a:rPr lang="ru-RU" sz="2200" dirty="0" err="1" smtClean="0">
                <a:latin typeface="Arial" panose="020B0604020202020204" pitchFamily="34" charset="0"/>
                <a:cs typeface="Arial" panose="020B0604020202020204" pitchFamily="34" charset="0"/>
              </a:rPr>
              <a:t>Салық</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режимін</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қолдануда</a:t>
            </a:r>
            <a:r>
              <a:rPr lang="ru-RU" sz="2200" dirty="0" smtClean="0">
                <a:latin typeface="Arial" panose="020B0604020202020204" pitchFamily="34" charset="0"/>
                <a:cs typeface="Arial" panose="020B0604020202020204" pitchFamily="34" charset="0"/>
              </a:rPr>
              <a:t> </a:t>
            </a:r>
            <a:r>
              <a:rPr lang="ru-RU" sz="2200" dirty="0" err="1" smtClean="0">
                <a:latin typeface="Arial" panose="020B0604020202020204" pitchFamily="34" charset="0"/>
                <a:cs typeface="Arial" panose="020B0604020202020204" pitchFamily="34" charset="0"/>
              </a:rPr>
              <a:t>анықтау</a:t>
            </a:r>
            <a:endParaRPr lang="ru-RU" sz="2200" dirty="0"/>
          </a:p>
        </p:txBody>
      </p:sp>
      <p:sp>
        <p:nvSpPr>
          <p:cNvPr id="8" name="Объект 2">
            <a:extLst>
              <a:ext uri="{FF2B5EF4-FFF2-40B4-BE49-F238E27FC236}">
                <a16:creationId xmlns="" xmlns:a16="http://schemas.microsoft.com/office/drawing/2014/main" id="{C3DA49D4-DDE9-48F8-843F-B84FA365F194}"/>
              </a:ext>
            </a:extLst>
          </p:cNvPr>
          <p:cNvSpPr txBox="1">
            <a:spLocks/>
          </p:cNvSpPr>
          <p:nvPr/>
        </p:nvSpPr>
        <p:spPr>
          <a:xfrm>
            <a:off x="5301171" y="2086757"/>
            <a:ext cx="6890829" cy="56235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ru-RU" dirty="0"/>
          </a:p>
        </p:txBody>
      </p:sp>
    </p:spTree>
    <p:extLst>
      <p:ext uri="{BB962C8B-B14F-4D97-AF65-F5344CB8AC3E}">
        <p14:creationId xmlns:p14="http://schemas.microsoft.com/office/powerpoint/2010/main" val="1686639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7190" y="137160"/>
            <a:ext cx="11567160" cy="6446520"/>
          </a:xfrm>
          <a:solidFill>
            <a:schemeClr val="accent3">
              <a:lumMod val="20000"/>
              <a:lumOff val="80000"/>
            </a:schemeClr>
          </a:solidFill>
        </p:spPr>
        <p:txBody>
          <a:bodyPr>
            <a:normAutofit lnSpcReduction="10000"/>
          </a:bodyPr>
          <a:lstStyle/>
          <a:p>
            <a:pPr marL="0" indent="0" algn="ctr" eaLnBrk="0" fontAlgn="base" hangingPunct="0">
              <a:lnSpc>
                <a:spcPct val="100000"/>
              </a:lnSpc>
              <a:spcBef>
                <a:spcPct val="0"/>
              </a:spcBef>
              <a:spcAft>
                <a:spcPct val="0"/>
              </a:spcAft>
              <a:buNone/>
            </a:pPr>
            <a:r>
              <a:rPr lang="ru-RU" b="1" dirty="0" err="1">
                <a:solidFill>
                  <a:srgbClr val="000000"/>
                </a:solidFill>
                <a:latin typeface="Arial" panose="020B0604020202020204" pitchFamily="34" charset="0"/>
                <a:ea typeface="Times New Roman" pitchFamily="18" charset="0"/>
                <a:cs typeface="Arial" panose="020B0604020202020204" pitchFamily="34" charset="0"/>
              </a:rPr>
              <a:t>Қазіргі</a:t>
            </a:r>
            <a:r>
              <a:rPr lang="ru-RU" b="1" dirty="0">
                <a:solidFill>
                  <a:srgbClr val="000000"/>
                </a:solidFill>
                <a:latin typeface="Arial" panose="020B0604020202020204" pitchFamily="34" charset="0"/>
                <a:ea typeface="Times New Roman" pitchFamily="18" charset="0"/>
                <a:cs typeface="Arial" panose="020B0604020202020204" pitchFamily="34" charset="0"/>
              </a:rPr>
              <a:t> </a:t>
            </a:r>
            <a:r>
              <a:rPr lang="ru-RU" b="1" dirty="0" err="1">
                <a:solidFill>
                  <a:srgbClr val="000000"/>
                </a:solidFill>
                <a:latin typeface="Arial" panose="020B0604020202020204" pitchFamily="34" charset="0"/>
                <a:ea typeface="Times New Roman" pitchFamily="18" charset="0"/>
                <a:cs typeface="Arial" panose="020B0604020202020204" pitchFamily="34" charset="0"/>
              </a:rPr>
              <a:t>уақытта</a:t>
            </a:r>
            <a:r>
              <a:rPr lang="ru-RU" b="1" dirty="0">
                <a:solidFill>
                  <a:srgbClr val="000000"/>
                </a:solidFill>
                <a:latin typeface="Arial" panose="020B0604020202020204" pitchFamily="34" charset="0"/>
                <a:ea typeface="Times New Roman" pitchFamily="18" charset="0"/>
                <a:cs typeface="Arial" panose="020B0604020202020204" pitchFamily="34" charset="0"/>
              </a:rPr>
              <a:t> тек 6 режим бар</a:t>
            </a:r>
            <a:r>
              <a:rPr lang="ru-RU" b="1" dirty="0" smtClean="0">
                <a:solidFill>
                  <a:srgbClr val="000000"/>
                </a:solidFill>
                <a:latin typeface="Arial" panose="020B0604020202020204" pitchFamily="34" charset="0"/>
                <a:ea typeface="Times New Roman" pitchFamily="18" charset="0"/>
                <a:cs typeface="Arial" panose="020B0604020202020204" pitchFamily="34" charset="0"/>
              </a:rPr>
              <a:t>:</a:t>
            </a:r>
          </a:p>
          <a:p>
            <a:pPr marL="0" indent="0" algn="ctr" eaLnBrk="0" fontAlgn="base" hangingPunct="0">
              <a:lnSpc>
                <a:spcPct val="100000"/>
              </a:lnSpc>
              <a:spcBef>
                <a:spcPct val="0"/>
              </a:spcBef>
              <a:spcAft>
                <a:spcPct val="0"/>
              </a:spcAft>
              <a:buNone/>
            </a:pPr>
            <a:endParaRPr lang="ru-RU" b="1" dirty="0" smtClean="0">
              <a:solidFill>
                <a:srgbClr val="000000"/>
              </a:solidFill>
              <a:latin typeface="Arial" panose="020B0604020202020204" pitchFamily="34" charset="0"/>
              <a:ea typeface="Times New Roman" pitchFamily="18" charset="0"/>
              <a:cs typeface="Arial" panose="020B0604020202020204" pitchFamily="34" charset="0"/>
            </a:endParaRPr>
          </a:p>
          <a:p>
            <a:pPr algn="just" eaLnBrk="0" fontAlgn="base" hangingPunct="0">
              <a:lnSpc>
                <a:spcPct val="100000"/>
              </a:lnSpc>
              <a:spcBef>
                <a:spcPct val="0"/>
              </a:spcBef>
              <a:spcAft>
                <a:spcPct val="0"/>
              </a:spcAft>
              <a:buFont typeface="Wingdings" panose="05000000000000000000" pitchFamily="2" charset="2"/>
              <a:buChar char="Ø"/>
            </a:pPr>
            <a:r>
              <a:rPr lang="ru-RU" b="1" dirty="0" smtClean="0"/>
              <a:t>ЖБР</a:t>
            </a:r>
            <a:r>
              <a:rPr lang="en-US" b="1" dirty="0" smtClean="0"/>
              <a:t> </a:t>
            </a:r>
            <a:r>
              <a:rPr lang="en-US" b="1" dirty="0"/>
              <a:t>(</a:t>
            </a:r>
            <a:r>
              <a:rPr lang="ru-RU" b="1" dirty="0" err="1"/>
              <a:t>жалпы</a:t>
            </a:r>
            <a:r>
              <a:rPr lang="ru-RU" b="1" dirty="0"/>
              <a:t> </a:t>
            </a:r>
            <a:r>
              <a:rPr lang="ru-RU" b="1" dirty="0" err="1"/>
              <a:t>белгіленген</a:t>
            </a:r>
            <a:r>
              <a:rPr lang="ru-RU" b="1" dirty="0"/>
              <a:t> режим) </a:t>
            </a:r>
            <a:r>
              <a:rPr lang="ru-RU" dirty="0"/>
              <a:t>– </a:t>
            </a:r>
            <a:r>
              <a:rPr lang="ru-RU" dirty="0" err="1"/>
              <a:t>салықтар</a:t>
            </a:r>
            <a:r>
              <a:rPr lang="ru-RU" dirty="0"/>
              <a:t> </a:t>
            </a:r>
            <a:r>
              <a:rPr lang="ru-RU" dirty="0" err="1"/>
              <a:t>кірістер</a:t>
            </a:r>
            <a:r>
              <a:rPr lang="ru-RU" dirty="0"/>
              <a:t> мен </a:t>
            </a:r>
            <a:r>
              <a:rPr lang="ru-RU" dirty="0" err="1"/>
              <a:t>шығыстар</a:t>
            </a:r>
            <a:r>
              <a:rPr lang="ru-RU" dirty="0"/>
              <a:t> </a:t>
            </a:r>
            <a:r>
              <a:rPr lang="ru-RU" dirty="0" err="1"/>
              <a:t>арасындағы</a:t>
            </a:r>
            <a:r>
              <a:rPr lang="ru-RU" dirty="0"/>
              <a:t> </a:t>
            </a:r>
            <a:r>
              <a:rPr lang="ru-RU" dirty="0" err="1"/>
              <a:t>айырмадан</a:t>
            </a:r>
            <a:r>
              <a:rPr lang="ru-RU" dirty="0"/>
              <a:t> </a:t>
            </a:r>
            <a:r>
              <a:rPr lang="ru-RU" dirty="0" err="1"/>
              <a:t>төленген</a:t>
            </a:r>
            <a:r>
              <a:rPr lang="ru-RU" dirty="0"/>
              <a:t> </a:t>
            </a:r>
            <a:r>
              <a:rPr lang="ru-RU" dirty="0" err="1"/>
              <a:t>кезде</a:t>
            </a:r>
            <a:r>
              <a:rPr lang="ru-RU" dirty="0" smtClean="0"/>
              <a:t>;</a:t>
            </a:r>
          </a:p>
          <a:p>
            <a:pPr algn="just" eaLnBrk="0" fontAlgn="base" hangingPunct="0">
              <a:lnSpc>
                <a:spcPct val="100000"/>
              </a:lnSpc>
              <a:spcBef>
                <a:spcPct val="0"/>
              </a:spcBef>
              <a:spcAft>
                <a:spcPct val="0"/>
              </a:spcAft>
              <a:buFont typeface="Wingdings" panose="05000000000000000000" pitchFamily="2" charset="2"/>
              <a:buChar char="Ø"/>
            </a:pPr>
            <a:r>
              <a:rPr lang="ru-RU" b="1" dirty="0" err="1" smtClean="0"/>
              <a:t>Оңайлатылған</a:t>
            </a:r>
            <a:r>
              <a:rPr lang="ru-RU" dirty="0" smtClean="0"/>
              <a:t> </a:t>
            </a:r>
            <a:r>
              <a:rPr lang="ru-RU" dirty="0"/>
              <a:t>(</a:t>
            </a:r>
            <a:r>
              <a:rPr lang="ru-RU" dirty="0" err="1"/>
              <a:t>оңайлатылған</a:t>
            </a:r>
            <a:r>
              <a:rPr lang="ru-RU" dirty="0"/>
              <a:t> декларация </a:t>
            </a:r>
            <a:r>
              <a:rPr lang="ru-RU" dirty="0" err="1"/>
              <a:t>негізіндегі</a:t>
            </a:r>
            <a:r>
              <a:rPr lang="ru-RU" dirty="0"/>
              <a:t> </a:t>
            </a:r>
            <a:r>
              <a:rPr lang="ru-RU" dirty="0" err="1"/>
              <a:t>арнаулы</a:t>
            </a:r>
            <a:r>
              <a:rPr lang="ru-RU" dirty="0"/>
              <a:t> </a:t>
            </a:r>
            <a:r>
              <a:rPr lang="ru-RU" dirty="0" err="1"/>
              <a:t>салық</a:t>
            </a:r>
            <a:r>
              <a:rPr lang="ru-RU" dirty="0"/>
              <a:t> </a:t>
            </a:r>
            <a:r>
              <a:rPr lang="ru-RU" dirty="0" err="1"/>
              <a:t>режимі</a:t>
            </a:r>
            <a:r>
              <a:rPr lang="ru-RU" dirty="0"/>
              <a:t>) – </a:t>
            </a:r>
            <a:r>
              <a:rPr lang="ru-RU" dirty="0" err="1"/>
              <a:t>салық</a:t>
            </a:r>
            <a:r>
              <a:rPr lang="ru-RU" dirty="0"/>
              <a:t> </a:t>
            </a:r>
            <a:r>
              <a:rPr lang="ru-RU" dirty="0" err="1"/>
              <a:t>алынған</a:t>
            </a:r>
            <a:r>
              <a:rPr lang="ru-RU" dirty="0"/>
              <a:t> </a:t>
            </a:r>
            <a:r>
              <a:rPr lang="ru-RU" dirty="0" err="1"/>
              <a:t>табыс</a:t>
            </a:r>
            <a:r>
              <a:rPr lang="ru-RU" dirty="0"/>
              <a:t> </a:t>
            </a:r>
            <a:r>
              <a:rPr lang="ru-RU" dirty="0" err="1"/>
              <a:t>сомасынан</a:t>
            </a:r>
            <a:r>
              <a:rPr lang="ru-RU" dirty="0"/>
              <a:t> </a:t>
            </a:r>
            <a:r>
              <a:rPr lang="ru-RU" dirty="0" err="1"/>
              <a:t>төленеді</a:t>
            </a:r>
            <a:r>
              <a:rPr lang="ru-RU" dirty="0" smtClean="0"/>
              <a:t>;</a:t>
            </a:r>
          </a:p>
          <a:p>
            <a:pPr algn="just" eaLnBrk="0" fontAlgn="base" hangingPunct="0">
              <a:lnSpc>
                <a:spcPct val="100000"/>
              </a:lnSpc>
              <a:spcBef>
                <a:spcPct val="0"/>
              </a:spcBef>
              <a:spcAft>
                <a:spcPct val="0"/>
              </a:spcAft>
              <a:buFont typeface="Wingdings" panose="05000000000000000000" pitchFamily="2" charset="2"/>
              <a:buChar char="Ø"/>
            </a:pPr>
            <a:r>
              <a:rPr lang="ru-RU" b="1" dirty="0" smtClean="0"/>
              <a:t>Патент </a:t>
            </a:r>
            <a:r>
              <a:rPr lang="ru-RU" b="1" dirty="0"/>
              <a:t>(патент </a:t>
            </a:r>
            <a:r>
              <a:rPr lang="ru-RU" b="1" dirty="0" err="1"/>
              <a:t>негізіндегі</a:t>
            </a:r>
            <a:r>
              <a:rPr lang="ru-RU" b="1" dirty="0"/>
              <a:t> </a:t>
            </a:r>
            <a:r>
              <a:rPr lang="ru-RU" b="1" dirty="0" err="1"/>
              <a:t>арнаулы</a:t>
            </a:r>
            <a:r>
              <a:rPr lang="ru-RU" b="1" dirty="0"/>
              <a:t> </a:t>
            </a:r>
            <a:r>
              <a:rPr lang="ru-RU" b="1" dirty="0" err="1"/>
              <a:t>салық</a:t>
            </a:r>
            <a:r>
              <a:rPr lang="ru-RU" b="1" dirty="0"/>
              <a:t> </a:t>
            </a:r>
            <a:r>
              <a:rPr lang="ru-RU" b="1" dirty="0" err="1"/>
              <a:t>режимі</a:t>
            </a:r>
            <a:r>
              <a:rPr lang="ru-RU" b="1" dirty="0"/>
              <a:t>)</a:t>
            </a:r>
            <a:r>
              <a:rPr lang="ru-RU" dirty="0"/>
              <a:t> – </a:t>
            </a:r>
            <a:r>
              <a:rPr lang="ru-RU" dirty="0" err="1"/>
              <a:t>салық</a:t>
            </a:r>
            <a:r>
              <a:rPr lang="ru-RU" dirty="0"/>
              <a:t> </a:t>
            </a:r>
            <a:r>
              <a:rPr lang="ru-RU" dirty="0" err="1"/>
              <a:t>мәлімделген</a:t>
            </a:r>
            <a:r>
              <a:rPr lang="ru-RU" dirty="0"/>
              <a:t> </a:t>
            </a:r>
            <a:r>
              <a:rPr lang="ru-RU" dirty="0" err="1"/>
              <a:t>табыс</a:t>
            </a:r>
            <a:r>
              <a:rPr lang="ru-RU" dirty="0"/>
              <a:t> </a:t>
            </a:r>
            <a:r>
              <a:rPr lang="ru-RU" dirty="0" err="1"/>
              <a:t>сомасына</a:t>
            </a:r>
            <a:r>
              <a:rPr lang="ru-RU" dirty="0"/>
              <a:t> </a:t>
            </a:r>
            <a:r>
              <a:rPr lang="ru-RU" dirty="0" err="1"/>
              <a:t>есептеледі</a:t>
            </a:r>
            <a:r>
              <a:rPr lang="ru-RU" dirty="0" smtClean="0"/>
              <a:t>;</a:t>
            </a:r>
          </a:p>
          <a:p>
            <a:pPr algn="just" eaLnBrk="0" fontAlgn="base" hangingPunct="0">
              <a:lnSpc>
                <a:spcPct val="100000"/>
              </a:lnSpc>
              <a:spcBef>
                <a:spcPct val="0"/>
              </a:spcBef>
              <a:spcAft>
                <a:spcPct val="0"/>
              </a:spcAft>
              <a:buFont typeface="Wingdings" panose="05000000000000000000" pitchFamily="2" charset="2"/>
              <a:buChar char="Ø"/>
            </a:pPr>
            <a:r>
              <a:rPr lang="ru-RU" dirty="0" smtClean="0"/>
              <a:t>БШР</a:t>
            </a:r>
            <a:r>
              <a:rPr lang="en-US" dirty="0" smtClean="0"/>
              <a:t> </a:t>
            </a:r>
            <a:r>
              <a:rPr lang="en-US" b="1" dirty="0"/>
              <a:t>(</a:t>
            </a:r>
            <a:r>
              <a:rPr lang="ru-RU" b="1" dirty="0" err="1"/>
              <a:t>бекітілген</a:t>
            </a:r>
            <a:r>
              <a:rPr lang="ru-RU" b="1" dirty="0"/>
              <a:t> </a:t>
            </a:r>
            <a:r>
              <a:rPr lang="ru-RU" b="1" dirty="0" err="1"/>
              <a:t>шегерім</a:t>
            </a:r>
            <a:r>
              <a:rPr lang="ru-RU" b="1" dirty="0"/>
              <a:t> </a:t>
            </a:r>
            <a:r>
              <a:rPr lang="ru-RU" b="1" dirty="0" err="1"/>
              <a:t>режимі</a:t>
            </a:r>
            <a:r>
              <a:rPr lang="ru-RU" b="1" dirty="0"/>
              <a:t>) </a:t>
            </a:r>
            <a:r>
              <a:rPr lang="ru-RU" dirty="0"/>
              <a:t>- </a:t>
            </a:r>
            <a:r>
              <a:rPr lang="ru-RU" dirty="0" err="1"/>
              <a:t>салық</a:t>
            </a:r>
            <a:r>
              <a:rPr lang="ru-RU" dirty="0"/>
              <a:t> </a:t>
            </a:r>
            <a:r>
              <a:rPr lang="ru-RU" dirty="0" err="1"/>
              <a:t>алынған</a:t>
            </a:r>
            <a:r>
              <a:rPr lang="ru-RU" dirty="0"/>
              <a:t>, </a:t>
            </a:r>
            <a:r>
              <a:rPr lang="ru-RU" dirty="0" err="1"/>
              <a:t>шығыстарға</a:t>
            </a:r>
            <a:r>
              <a:rPr lang="ru-RU" dirty="0"/>
              <a:t> </a:t>
            </a:r>
            <a:r>
              <a:rPr lang="ru-RU" dirty="0" err="1"/>
              <a:t>азайтылған</a:t>
            </a:r>
            <a:r>
              <a:rPr lang="ru-RU" dirty="0"/>
              <a:t> </a:t>
            </a:r>
            <a:r>
              <a:rPr lang="ru-RU" dirty="0" err="1"/>
              <a:t>табыстан</a:t>
            </a:r>
            <a:r>
              <a:rPr lang="ru-RU" dirty="0"/>
              <a:t> </a:t>
            </a:r>
            <a:r>
              <a:rPr lang="ru-RU" dirty="0" err="1"/>
              <a:t>төленеді</a:t>
            </a:r>
            <a:r>
              <a:rPr lang="ru-RU" dirty="0" smtClean="0"/>
              <a:t>;</a:t>
            </a:r>
          </a:p>
          <a:p>
            <a:pPr algn="just" eaLnBrk="0" fontAlgn="base" hangingPunct="0">
              <a:lnSpc>
                <a:spcPct val="100000"/>
              </a:lnSpc>
              <a:spcBef>
                <a:spcPct val="0"/>
              </a:spcBef>
              <a:spcAft>
                <a:spcPct val="0"/>
              </a:spcAft>
              <a:buFont typeface="Wingdings" panose="05000000000000000000" pitchFamily="2" charset="2"/>
              <a:buChar char="Ø"/>
            </a:pPr>
            <a:r>
              <a:rPr lang="en-US" dirty="0" smtClean="0"/>
              <a:t> </a:t>
            </a:r>
            <a:r>
              <a:rPr lang="en-US" dirty="0"/>
              <a:t>(</a:t>
            </a:r>
            <a:r>
              <a:rPr lang="ru-RU" dirty="0" err="1"/>
              <a:t>шаруа</a:t>
            </a:r>
            <a:r>
              <a:rPr lang="ru-RU" dirty="0"/>
              <a:t> </a:t>
            </a:r>
            <a:r>
              <a:rPr lang="ru-RU" dirty="0" err="1"/>
              <a:t>немесе</a:t>
            </a:r>
            <a:r>
              <a:rPr lang="ru-RU" dirty="0"/>
              <a:t> фермер </a:t>
            </a:r>
            <a:r>
              <a:rPr lang="ru-RU" dirty="0" err="1"/>
              <a:t>қожалықтары</a:t>
            </a:r>
            <a:r>
              <a:rPr lang="ru-RU" dirty="0"/>
              <a:t> </a:t>
            </a:r>
            <a:r>
              <a:rPr lang="ru-RU" dirty="0" err="1"/>
              <a:t>үшін</a:t>
            </a:r>
            <a:r>
              <a:rPr lang="ru-RU" dirty="0"/>
              <a:t> </a:t>
            </a:r>
            <a:r>
              <a:rPr lang="ru-RU" dirty="0" err="1"/>
              <a:t>арнайы</a:t>
            </a:r>
            <a:r>
              <a:rPr lang="ru-RU" dirty="0"/>
              <a:t> </a:t>
            </a:r>
            <a:r>
              <a:rPr lang="ru-RU" dirty="0" err="1"/>
              <a:t>салық</a:t>
            </a:r>
            <a:r>
              <a:rPr lang="ru-RU" dirty="0"/>
              <a:t> </a:t>
            </a:r>
            <a:r>
              <a:rPr lang="ru-RU" dirty="0" err="1"/>
              <a:t>режимі</a:t>
            </a:r>
            <a:r>
              <a:rPr lang="ru-RU" dirty="0"/>
              <a:t>) - </a:t>
            </a:r>
            <a:r>
              <a:rPr lang="ru-RU" dirty="0" err="1"/>
              <a:t>жер</a:t>
            </a:r>
            <a:r>
              <a:rPr lang="ru-RU" dirty="0"/>
              <a:t> </a:t>
            </a:r>
            <a:r>
              <a:rPr lang="ru-RU" dirty="0" err="1"/>
              <a:t>учаскелерінің</a:t>
            </a:r>
            <a:r>
              <a:rPr lang="ru-RU" dirty="0"/>
              <a:t> </a:t>
            </a:r>
            <a:r>
              <a:rPr lang="ru-RU" dirty="0" err="1"/>
              <a:t>ауданы</a:t>
            </a:r>
            <a:r>
              <a:rPr lang="ru-RU" dirty="0"/>
              <a:t> </a:t>
            </a:r>
            <a:r>
              <a:rPr lang="ru-RU" dirty="0" err="1"/>
              <a:t>бойынша</a:t>
            </a:r>
            <a:r>
              <a:rPr lang="ru-RU" dirty="0"/>
              <a:t> </a:t>
            </a:r>
            <a:r>
              <a:rPr lang="ru-RU" dirty="0" err="1"/>
              <a:t>есептелген</a:t>
            </a:r>
            <a:r>
              <a:rPr lang="ru-RU" dirty="0"/>
              <a:t> </a:t>
            </a:r>
            <a:r>
              <a:rPr lang="ru-RU" dirty="0" err="1"/>
              <a:t>бірыңғай</a:t>
            </a:r>
            <a:r>
              <a:rPr lang="ru-RU" dirty="0"/>
              <a:t> </a:t>
            </a:r>
            <a:r>
              <a:rPr lang="ru-RU" dirty="0" err="1"/>
              <a:t>жер</a:t>
            </a:r>
            <a:r>
              <a:rPr lang="ru-RU" dirty="0"/>
              <a:t> </a:t>
            </a:r>
            <a:r>
              <a:rPr lang="ru-RU" dirty="0" err="1"/>
              <a:t>салығын</a:t>
            </a:r>
            <a:r>
              <a:rPr lang="ru-RU" dirty="0"/>
              <a:t> </a:t>
            </a:r>
            <a:r>
              <a:rPr lang="ru-RU" dirty="0" err="1"/>
              <a:t>төлеу</a:t>
            </a:r>
            <a:r>
              <a:rPr lang="ru-RU" dirty="0" smtClean="0"/>
              <a:t>;</a:t>
            </a:r>
          </a:p>
          <a:p>
            <a:pPr algn="just" eaLnBrk="0" fontAlgn="base" hangingPunct="0">
              <a:lnSpc>
                <a:spcPct val="100000"/>
              </a:lnSpc>
              <a:spcBef>
                <a:spcPct val="0"/>
              </a:spcBef>
              <a:spcAft>
                <a:spcPct val="0"/>
              </a:spcAft>
              <a:buFont typeface="Wingdings" panose="05000000000000000000" pitchFamily="2" charset="2"/>
              <a:buChar char="Ø"/>
            </a:pPr>
            <a:r>
              <a:rPr lang="en-US" dirty="0" smtClean="0"/>
              <a:t> </a:t>
            </a:r>
            <a:r>
              <a:rPr lang="en-US" dirty="0"/>
              <a:t>(</a:t>
            </a:r>
            <a:r>
              <a:rPr lang="ru-RU" dirty="0" err="1"/>
              <a:t>ауыл</a:t>
            </a:r>
            <a:r>
              <a:rPr lang="ru-RU" dirty="0"/>
              <a:t> </a:t>
            </a:r>
            <a:r>
              <a:rPr lang="ru-RU" dirty="0" err="1"/>
              <a:t>шаруашылығы</a:t>
            </a:r>
            <a:r>
              <a:rPr lang="ru-RU" dirty="0"/>
              <a:t> </a:t>
            </a:r>
            <a:r>
              <a:rPr lang="ru-RU" dirty="0" err="1"/>
              <a:t>тауарын</a:t>
            </a:r>
            <a:r>
              <a:rPr lang="ru-RU" dirty="0"/>
              <a:t> </a:t>
            </a:r>
            <a:r>
              <a:rPr lang="ru-RU" dirty="0" err="1"/>
              <a:t>өндірушілер</a:t>
            </a:r>
            <a:r>
              <a:rPr lang="ru-RU" dirty="0"/>
              <a:t> мен </a:t>
            </a:r>
            <a:r>
              <a:rPr lang="ru-RU" dirty="0" err="1"/>
              <a:t>ауыл</a:t>
            </a:r>
            <a:r>
              <a:rPr lang="ru-RU" dirty="0"/>
              <a:t> </a:t>
            </a:r>
            <a:r>
              <a:rPr lang="ru-RU" dirty="0" err="1"/>
              <a:t>шаруашылығы</a:t>
            </a:r>
            <a:r>
              <a:rPr lang="ru-RU" dirty="0"/>
              <a:t> </a:t>
            </a:r>
            <a:r>
              <a:rPr lang="ru-RU" dirty="0" err="1"/>
              <a:t>кооперативтеріне</a:t>
            </a:r>
            <a:r>
              <a:rPr lang="ru-RU" dirty="0"/>
              <a:t> </a:t>
            </a:r>
            <a:r>
              <a:rPr lang="ru-RU" dirty="0" err="1"/>
              <a:t>арналған</a:t>
            </a:r>
            <a:r>
              <a:rPr lang="ru-RU" dirty="0"/>
              <a:t> </a:t>
            </a:r>
            <a:r>
              <a:rPr lang="ru-RU" dirty="0" err="1"/>
              <a:t>арнайы</a:t>
            </a:r>
            <a:r>
              <a:rPr lang="ru-RU" dirty="0"/>
              <a:t> </a:t>
            </a:r>
            <a:r>
              <a:rPr lang="ru-RU" dirty="0" err="1"/>
              <a:t>салық</a:t>
            </a:r>
            <a:r>
              <a:rPr lang="ru-RU" dirty="0"/>
              <a:t> </a:t>
            </a:r>
            <a:r>
              <a:rPr lang="ru-RU" dirty="0" err="1"/>
              <a:t>режимі</a:t>
            </a:r>
            <a:r>
              <a:rPr lang="ru-RU" dirty="0"/>
              <a:t>) – </a:t>
            </a:r>
            <a:r>
              <a:rPr lang="ru-RU" dirty="0" err="1"/>
              <a:t>салықтар</a:t>
            </a:r>
            <a:r>
              <a:rPr lang="ru-RU" dirty="0"/>
              <a:t> </a:t>
            </a:r>
            <a:r>
              <a:rPr lang="ru-RU" dirty="0" err="1"/>
              <a:t>жалпыға</a:t>
            </a:r>
            <a:r>
              <a:rPr lang="ru-RU" dirty="0"/>
              <a:t> </a:t>
            </a:r>
            <a:r>
              <a:rPr lang="ru-RU" dirty="0" err="1"/>
              <a:t>бірдей</a:t>
            </a:r>
            <a:r>
              <a:rPr lang="ru-RU" dirty="0"/>
              <a:t> </a:t>
            </a:r>
            <a:r>
              <a:rPr lang="ru-RU" dirty="0" err="1"/>
              <a:t>белгіленген</a:t>
            </a:r>
            <a:r>
              <a:rPr lang="ru-RU" dirty="0"/>
              <a:t> </a:t>
            </a:r>
            <a:r>
              <a:rPr lang="ru-RU" dirty="0" err="1"/>
              <a:t>тәртіппен</a:t>
            </a:r>
            <a:r>
              <a:rPr lang="ru-RU" dirty="0"/>
              <a:t> </a:t>
            </a:r>
            <a:r>
              <a:rPr lang="ru-RU" dirty="0" err="1"/>
              <a:t>төленеді</a:t>
            </a:r>
            <a:r>
              <a:rPr lang="ru-RU" dirty="0"/>
              <a:t> </a:t>
            </a:r>
            <a:r>
              <a:rPr lang="ru-RU" dirty="0" err="1"/>
              <a:t>және</a:t>
            </a:r>
            <a:r>
              <a:rPr lang="ru-RU" dirty="0"/>
              <a:t> 70%-</a:t>
            </a:r>
            <a:r>
              <a:rPr lang="ru-RU" dirty="0" err="1"/>
              <a:t>ға</a:t>
            </a:r>
            <a:r>
              <a:rPr lang="ru-RU" dirty="0"/>
              <a:t> </a:t>
            </a:r>
            <a:r>
              <a:rPr lang="ru-RU" dirty="0" err="1"/>
              <a:t>азайтылады</a:t>
            </a:r>
            <a:r>
              <a:rPr lang="ru-RU" dirty="0"/>
              <a:t>.</a:t>
            </a:r>
          </a:p>
        </p:txBody>
      </p:sp>
    </p:spTree>
    <p:extLst>
      <p:ext uri="{BB962C8B-B14F-4D97-AF65-F5344CB8AC3E}">
        <p14:creationId xmlns:p14="http://schemas.microsoft.com/office/powerpoint/2010/main" val="4233963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TM03457491[[fn=Метрополия]]</Template>
  <TotalTime>3011</TotalTime>
  <Words>1317</Words>
  <Application>Microsoft Office PowerPoint</Application>
  <PresentationFormat>Произвольный</PresentationFormat>
  <Paragraphs>101</Paragraphs>
  <Slides>15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Презентация PowerPoint</vt:lpstr>
      <vt:lpstr>Презентация PowerPoint</vt:lpstr>
      <vt:lpstr>Салықтық оңтайландыру туралы түсінік және мақсаты </vt:lpstr>
      <vt:lpstr>    Салықтарды оңтайландыру мақсаттары Салықтарды оңтайландырудың мақсаты – салық төлеушінің тиісті міндеттемелері бар барлық салықтардың мөлшерін азайту, салық органдарының айыппұлдарын барынша азайту, салық тәуекелдерін азайту.  Сонымен қатар салықты оңтайландырудың мақсаты салық төлемдерін кейінге қалдыру, яғни оларды төлеу мерзімін кейінге қалдыру болуы мүмкін. </vt:lpstr>
      <vt:lpstr>Презентация PowerPoint</vt:lpstr>
      <vt:lpstr>Презентация PowerPoint</vt:lpstr>
      <vt:lpstr>Салықты жоспарлау</vt:lpstr>
      <vt:lpstr>Салықты оңтайландыру әдістері нақты жағдайға байланысты және ең алдымен келесі шарттар қарастырылады және ескеріледі: </vt:lpstr>
      <vt:lpstr>Презентация PowerPoint</vt:lpstr>
      <vt:lpstr>Салықтарды оңтайландыру әдістері</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КАЗАХСКИЙ НАЦИОНАЛЬНЫЙ УНИВЕРСИТЕТ ИМ. АЛЬ-ФАРАБИ</dc:title>
  <dc:creator>Knight of Justice</dc:creator>
  <cp:lastModifiedBy>admin</cp:lastModifiedBy>
  <cp:revision>104</cp:revision>
  <dcterms:created xsi:type="dcterms:W3CDTF">2019-11-06T10:28:41Z</dcterms:created>
  <dcterms:modified xsi:type="dcterms:W3CDTF">2021-10-29T07:01:43Z</dcterms:modified>
</cp:coreProperties>
</file>